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10"/>
  </p:notesMasterIdLst>
  <p:handoutMasterIdLst>
    <p:handoutMasterId r:id="rId11"/>
  </p:handoutMasterIdLst>
  <p:sldIdLst>
    <p:sldId id="276" r:id="rId2"/>
    <p:sldId id="310" r:id="rId3"/>
    <p:sldId id="311" r:id="rId4"/>
    <p:sldId id="312" r:id="rId5"/>
    <p:sldId id="313" r:id="rId6"/>
    <p:sldId id="316" r:id="rId7"/>
    <p:sldId id="317" r:id="rId8"/>
    <p:sldId id="315"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Georgia"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Georgia"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Georgia"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Georgia"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Georgia" charset="0"/>
        <a:ea typeface="ＭＳ Ｐゴシック" charset="0"/>
        <a:cs typeface="ＭＳ Ｐゴシック" charset="0"/>
      </a:defRPr>
    </a:lvl5pPr>
    <a:lvl6pPr marL="2286000" algn="l" defTabSz="457200" rtl="0" eaLnBrk="1" latinLnBrk="0" hangingPunct="1">
      <a:defRPr kern="1200">
        <a:solidFill>
          <a:schemeClr val="tx1"/>
        </a:solidFill>
        <a:latin typeface="Georgia" charset="0"/>
        <a:ea typeface="ＭＳ Ｐゴシック" charset="0"/>
        <a:cs typeface="ＭＳ Ｐゴシック" charset="0"/>
      </a:defRPr>
    </a:lvl6pPr>
    <a:lvl7pPr marL="2743200" algn="l" defTabSz="457200" rtl="0" eaLnBrk="1" latinLnBrk="0" hangingPunct="1">
      <a:defRPr kern="1200">
        <a:solidFill>
          <a:schemeClr val="tx1"/>
        </a:solidFill>
        <a:latin typeface="Georgia" charset="0"/>
        <a:ea typeface="ＭＳ Ｐゴシック" charset="0"/>
        <a:cs typeface="ＭＳ Ｐゴシック" charset="0"/>
      </a:defRPr>
    </a:lvl7pPr>
    <a:lvl8pPr marL="3200400" algn="l" defTabSz="457200" rtl="0" eaLnBrk="1" latinLnBrk="0" hangingPunct="1">
      <a:defRPr kern="1200">
        <a:solidFill>
          <a:schemeClr val="tx1"/>
        </a:solidFill>
        <a:latin typeface="Georgia" charset="0"/>
        <a:ea typeface="ＭＳ Ｐゴシック" charset="0"/>
        <a:cs typeface="ＭＳ Ｐゴシック" charset="0"/>
      </a:defRPr>
    </a:lvl8pPr>
    <a:lvl9pPr marL="3657600" algn="l" defTabSz="457200" rtl="0" eaLnBrk="1" latinLnBrk="0" hangingPunct="1">
      <a:defRPr kern="1200">
        <a:solidFill>
          <a:schemeClr val="tx1"/>
        </a:solidFill>
        <a:latin typeface="Georgia" charset="0"/>
        <a:ea typeface="ＭＳ Ｐゴシック" charset="0"/>
        <a:cs typeface="ＭＳ Ｐゴシック"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508" autoAdjust="0"/>
  </p:normalViewPr>
  <p:slideViewPr>
    <p:cSldViewPr>
      <p:cViewPr>
        <p:scale>
          <a:sx n="73" d="100"/>
          <a:sy n="73" d="100"/>
        </p:scale>
        <p:origin x="-75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746AE0F8-B476-6C4E-A596-8BADFDA1DA95}" type="datetimeFigureOut">
              <a:rPr lang="en-US"/>
              <a:pPr>
                <a:defRPr/>
              </a:pPr>
              <a:t>4/13/2015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859960AD-D9E7-EA46-A469-3E7FBA350BCD}" type="slidenum">
              <a:rPr lang="en-US"/>
              <a:pPr>
                <a:defRPr/>
              </a:pPr>
              <a:t>‹#›</a:t>
            </a:fld>
            <a:endParaRPr lang="en-US" dirty="0"/>
          </a:p>
        </p:txBody>
      </p:sp>
    </p:spTree>
    <p:extLst>
      <p:ext uri="{BB962C8B-B14F-4D97-AF65-F5344CB8AC3E}">
        <p14:creationId xmlns:p14="http://schemas.microsoft.com/office/powerpoint/2010/main" val="424836045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3C4313F6-FCFF-B54B-902B-236EA68CAD39}" type="datetimeFigureOut">
              <a:rPr lang="en-US"/>
              <a:pPr>
                <a:defRPr/>
              </a:pPr>
              <a:t>4/13/2015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A9A1924C-6630-424D-BD45-26027F398163}" type="slidenum">
              <a:rPr lang="en-US"/>
              <a:pPr>
                <a:defRPr/>
              </a:pPr>
              <a:t>‹#›</a:t>
            </a:fld>
            <a:endParaRPr lang="en-US" dirty="0"/>
          </a:p>
        </p:txBody>
      </p:sp>
    </p:spTree>
    <p:extLst>
      <p:ext uri="{BB962C8B-B14F-4D97-AF65-F5344CB8AC3E}">
        <p14:creationId xmlns:p14="http://schemas.microsoft.com/office/powerpoint/2010/main" val="555800452"/>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fontAlgn="base">
      <a:spcBef>
        <a:spcPct val="30000"/>
      </a:spcBef>
      <a:spcAft>
        <a:spcPct val="0"/>
      </a:spcAft>
      <a:defRPr sz="1200" kern="1200">
        <a:solidFill>
          <a:schemeClr val="tx1"/>
        </a:solidFill>
        <a:latin typeface="+mn-lt"/>
        <a:ea typeface="ＭＳ Ｐゴシック" charset="0"/>
        <a:cs typeface="+mn-cs"/>
      </a:defRPr>
    </a:lvl2pPr>
    <a:lvl3pPr marL="914400" algn="l" rtl="0" fontAlgn="base">
      <a:spcBef>
        <a:spcPct val="30000"/>
      </a:spcBef>
      <a:spcAft>
        <a:spcPct val="0"/>
      </a:spcAft>
      <a:defRPr sz="1200" kern="1200">
        <a:solidFill>
          <a:schemeClr val="tx1"/>
        </a:solidFill>
        <a:latin typeface="+mn-lt"/>
        <a:ea typeface="ＭＳ Ｐゴシック" charset="0"/>
        <a:cs typeface="+mn-cs"/>
      </a:defRPr>
    </a:lvl3pPr>
    <a:lvl4pPr marL="1371600" algn="l" rtl="0" fontAlgn="base">
      <a:spcBef>
        <a:spcPct val="30000"/>
      </a:spcBef>
      <a:spcAft>
        <a:spcPct val="0"/>
      </a:spcAft>
      <a:defRPr sz="1200" kern="1200">
        <a:solidFill>
          <a:schemeClr val="tx1"/>
        </a:solidFill>
        <a:latin typeface="+mn-lt"/>
        <a:ea typeface="ＭＳ Ｐゴシック" charset="0"/>
        <a:cs typeface="+mn-cs"/>
      </a:defRPr>
    </a:lvl4pPr>
    <a:lvl5pPr marL="1828800" algn="l" rtl="0" fontAlgn="base">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22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a:latin typeface="Calibri" charset="0"/>
            </a:endParaRPr>
          </a:p>
          <a:p>
            <a:pPr>
              <a:spcBef>
                <a:spcPct val="0"/>
              </a:spcBef>
            </a:pPr>
            <a:endParaRPr lang="en-US" dirty="0">
              <a:latin typeface="Calibri" charset="0"/>
            </a:endParaRPr>
          </a:p>
        </p:txBody>
      </p:sp>
      <p:sp>
        <p:nvSpPr>
          <p:cNvPr id="5222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eorgia" charset="0"/>
                <a:ea typeface="ＭＳ Ｐゴシック" charset="0"/>
                <a:cs typeface="ＭＳ Ｐゴシック" charset="0"/>
              </a:defRPr>
            </a:lvl1pPr>
            <a:lvl2pPr marL="742950" indent="-285750">
              <a:defRPr>
                <a:solidFill>
                  <a:schemeClr val="tx1"/>
                </a:solidFill>
                <a:latin typeface="Georgia" charset="0"/>
                <a:ea typeface="ＭＳ Ｐゴシック" charset="0"/>
              </a:defRPr>
            </a:lvl2pPr>
            <a:lvl3pPr marL="1143000" indent="-228600">
              <a:defRPr>
                <a:solidFill>
                  <a:schemeClr val="tx1"/>
                </a:solidFill>
                <a:latin typeface="Georgia" charset="0"/>
                <a:ea typeface="ＭＳ Ｐゴシック" charset="0"/>
              </a:defRPr>
            </a:lvl3pPr>
            <a:lvl4pPr marL="1600200" indent="-228600">
              <a:defRPr>
                <a:solidFill>
                  <a:schemeClr val="tx1"/>
                </a:solidFill>
                <a:latin typeface="Georgia" charset="0"/>
                <a:ea typeface="ＭＳ Ｐゴシック" charset="0"/>
              </a:defRPr>
            </a:lvl4pPr>
            <a:lvl5pPr marL="2057400" indent="-228600">
              <a:defRPr>
                <a:solidFill>
                  <a:schemeClr val="tx1"/>
                </a:solidFill>
                <a:latin typeface="Georgia" charset="0"/>
                <a:ea typeface="ＭＳ Ｐゴシック" charset="0"/>
              </a:defRPr>
            </a:lvl5pPr>
            <a:lvl6pPr marL="2514600" indent="-228600" fontAlgn="base">
              <a:spcBef>
                <a:spcPct val="0"/>
              </a:spcBef>
              <a:spcAft>
                <a:spcPct val="0"/>
              </a:spcAft>
              <a:defRPr>
                <a:solidFill>
                  <a:schemeClr val="tx1"/>
                </a:solidFill>
                <a:latin typeface="Georgia" charset="0"/>
                <a:ea typeface="ＭＳ Ｐゴシック" charset="0"/>
              </a:defRPr>
            </a:lvl6pPr>
            <a:lvl7pPr marL="2971800" indent="-228600" fontAlgn="base">
              <a:spcBef>
                <a:spcPct val="0"/>
              </a:spcBef>
              <a:spcAft>
                <a:spcPct val="0"/>
              </a:spcAft>
              <a:defRPr>
                <a:solidFill>
                  <a:schemeClr val="tx1"/>
                </a:solidFill>
                <a:latin typeface="Georgia" charset="0"/>
                <a:ea typeface="ＭＳ Ｐゴシック" charset="0"/>
              </a:defRPr>
            </a:lvl7pPr>
            <a:lvl8pPr marL="3429000" indent="-228600" fontAlgn="base">
              <a:spcBef>
                <a:spcPct val="0"/>
              </a:spcBef>
              <a:spcAft>
                <a:spcPct val="0"/>
              </a:spcAft>
              <a:defRPr>
                <a:solidFill>
                  <a:schemeClr val="tx1"/>
                </a:solidFill>
                <a:latin typeface="Georgia" charset="0"/>
                <a:ea typeface="ＭＳ Ｐゴシック" charset="0"/>
              </a:defRPr>
            </a:lvl8pPr>
            <a:lvl9pPr marL="3886200" indent="-228600" fontAlgn="base">
              <a:spcBef>
                <a:spcPct val="0"/>
              </a:spcBef>
              <a:spcAft>
                <a:spcPct val="0"/>
              </a:spcAft>
              <a:defRPr>
                <a:solidFill>
                  <a:schemeClr val="tx1"/>
                </a:solidFill>
                <a:latin typeface="Georgia" charset="0"/>
                <a:ea typeface="ＭＳ Ｐゴシック" charset="0"/>
              </a:defRPr>
            </a:lvl9pPr>
          </a:lstStyle>
          <a:p>
            <a:pPr fontAlgn="base">
              <a:spcBef>
                <a:spcPct val="0"/>
              </a:spcBef>
              <a:spcAft>
                <a:spcPct val="0"/>
              </a:spcAft>
            </a:pPr>
            <a:fld id="{5500052F-52BA-BC41-BEE2-D4B0A03A3D47}" type="slidenum">
              <a:rPr lang="en-US">
                <a:latin typeface="Calibri" charset="0"/>
              </a:rPr>
              <a:pPr fontAlgn="base">
                <a:spcBef>
                  <a:spcPct val="0"/>
                </a:spcBef>
                <a:spcAft>
                  <a:spcPct val="0"/>
                </a:spcAft>
              </a:pPr>
              <a:t>1</a:t>
            </a:fld>
            <a:endParaRPr lang="en-US" dirty="0">
              <a:latin typeface="Calibri" charset="0"/>
            </a:endParaRPr>
          </a:p>
        </p:txBody>
      </p:sp>
    </p:spTree>
    <p:extLst>
      <p:ext uri="{BB962C8B-B14F-4D97-AF65-F5344CB8AC3E}">
        <p14:creationId xmlns:p14="http://schemas.microsoft.com/office/powerpoint/2010/main" val="1277491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pPr>
              <a:defRPr/>
            </a:pPr>
            <a:fld id="{A9A1924C-6630-424D-BD45-26027F398163}" type="slidenum">
              <a:rPr lang="en-US" smtClean="0"/>
              <a:pPr>
                <a:defRPr/>
              </a:pPr>
              <a:t>8</a:t>
            </a:fld>
            <a:endParaRPr lang="en-US" dirty="0"/>
          </a:p>
        </p:txBody>
      </p:sp>
    </p:spTree>
    <p:extLst>
      <p:ext uri="{BB962C8B-B14F-4D97-AF65-F5344CB8AC3E}">
        <p14:creationId xmlns:p14="http://schemas.microsoft.com/office/powerpoint/2010/main" val="3764967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33425"/>
            <a:ext cx="9144000" cy="612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6477000" y="1295400"/>
            <a:ext cx="901373" cy="901373"/>
          </a:xfrm>
          <a:prstGeom prst="ellipse">
            <a:avLst/>
          </a:prstGeom>
          <a:ln>
            <a:noFill/>
          </a:ln>
          <a:effectLst>
            <a:outerShdw blurRad="292100" dist="76200" dir="2700000" algn="tl" rotWithShape="0">
              <a:srgbClr val="333333">
                <a:alpha val="50000"/>
              </a:srgbClr>
            </a:outerShdw>
          </a:effectLst>
        </p:spPr>
      </p:pic>
      <p:pic>
        <p:nvPicPr>
          <p:cNvPr id="6" name="Picture 5"/>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5791200" y="1905000"/>
            <a:ext cx="1240461" cy="1240461"/>
          </a:xfrm>
          <a:prstGeom prst="ellipse">
            <a:avLst/>
          </a:prstGeom>
          <a:ln>
            <a:noFill/>
          </a:ln>
          <a:effectLst>
            <a:outerShdw blurRad="292100" dist="76200" dir="2700000" algn="tl" rotWithShape="0">
              <a:srgbClr val="333333">
                <a:alpha val="50000"/>
              </a:srgbClr>
            </a:outerShdw>
          </a:effectLst>
        </p:spPr>
      </p:pic>
      <p:pic>
        <p:nvPicPr>
          <p:cNvPr id="7" name="Picture 6"/>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6705600" y="2209800"/>
            <a:ext cx="1828800" cy="1828800"/>
          </a:xfrm>
          <a:prstGeom prst="ellipse">
            <a:avLst/>
          </a:prstGeom>
          <a:ln>
            <a:noFill/>
          </a:ln>
          <a:effectLst>
            <a:outerShdw blurRad="292100" dist="76200" dir="2700000" algn="tl" rotWithShape="0">
              <a:srgbClr val="333333">
                <a:alpha val="50000"/>
              </a:srgbClr>
            </a:outerShdw>
          </a:effectLst>
        </p:spPr>
      </p:pic>
      <p:sp>
        <p:nvSpPr>
          <p:cNvPr id="2" name="Title 1"/>
          <p:cNvSpPr>
            <a:spLocks noGrp="1"/>
          </p:cNvSpPr>
          <p:nvPr>
            <p:ph type="ctrTitle"/>
          </p:nvPr>
        </p:nvSpPr>
        <p:spPr>
          <a:xfrm>
            <a:off x="381000" y="381001"/>
            <a:ext cx="7772400" cy="761999"/>
          </a:xfrm>
        </p:spPr>
        <p:txBody>
          <a:bodyPr anchor="t"/>
          <a:lstStyle>
            <a:lvl1pPr algn="l">
              <a:defRPr>
                <a:latin typeface="Georgia" pitchFamily="18"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439948" y="1219200"/>
            <a:ext cx="5275052" cy="1295400"/>
          </a:xfrm>
        </p:spPr>
        <p:txBody>
          <a:bodyPr>
            <a:normAutofit/>
          </a:bodyPr>
          <a:lstStyle>
            <a:lvl1pPr marL="0" indent="0" algn="l">
              <a:buNone/>
              <a:defRPr sz="1600" baseline="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8" name="Date Placeholder 3"/>
          <p:cNvSpPr>
            <a:spLocks noGrp="1"/>
          </p:cNvSpPr>
          <p:nvPr>
            <p:ph type="dt" sz="half" idx="10"/>
          </p:nvPr>
        </p:nvSpPr>
        <p:spPr/>
        <p:txBody>
          <a:bodyPr/>
          <a:lstStyle>
            <a:lvl1pPr>
              <a:defRPr/>
            </a:lvl1pPr>
          </a:lstStyle>
          <a:p>
            <a:pPr>
              <a:defRPr/>
            </a:pPr>
            <a:fld id="{E444F876-8954-6246-976F-7EE0EA01019E}" type="datetime1">
              <a:rPr lang="en-ZA"/>
              <a:pPr>
                <a:defRPr/>
              </a:pPr>
              <a:t>2015/04/13</a:t>
            </a:fld>
            <a:endParaRPr lang="en-US" dirty="0"/>
          </a:p>
        </p:txBody>
      </p:sp>
      <p:sp>
        <p:nvSpPr>
          <p:cNvPr id="9" name="Footer Placeholder 4"/>
          <p:cNvSpPr>
            <a:spLocks noGrp="1"/>
          </p:cNvSpPr>
          <p:nvPr>
            <p:ph type="ftr" sz="quarter" idx="11"/>
          </p:nvPr>
        </p:nvSpPr>
        <p:spPr/>
        <p:txBody>
          <a:bodyPr/>
          <a:lstStyle>
            <a:lvl1pPr>
              <a:defRPr/>
            </a:lvl1pPr>
          </a:lstStyle>
          <a:p>
            <a:pPr>
              <a:defRPr/>
            </a:pPr>
            <a:r>
              <a:rPr lang="en-US" dirty="0"/>
              <a:t>Towards Excellence</a:t>
            </a:r>
          </a:p>
        </p:txBody>
      </p:sp>
      <p:sp>
        <p:nvSpPr>
          <p:cNvPr id="10" name="Slide Number Placeholder 5"/>
          <p:cNvSpPr>
            <a:spLocks noGrp="1"/>
          </p:cNvSpPr>
          <p:nvPr>
            <p:ph type="sldNum" sz="quarter" idx="12"/>
          </p:nvPr>
        </p:nvSpPr>
        <p:spPr/>
        <p:txBody>
          <a:bodyPr/>
          <a:lstStyle>
            <a:lvl1pPr>
              <a:defRPr/>
            </a:lvl1pPr>
          </a:lstStyle>
          <a:p>
            <a:pPr>
              <a:defRPr/>
            </a:pPr>
            <a:fld id="{D69DE33A-6134-5343-8F88-53519DDE3C9B}" type="slidenum">
              <a:rPr lang="en-US"/>
              <a:pPr>
                <a:defRPr/>
              </a:pPr>
              <a:t>‹#›</a:t>
            </a:fld>
            <a:endParaRPr lang="en-US" dirty="0"/>
          </a:p>
        </p:txBody>
      </p:sp>
    </p:spTree>
    <p:extLst>
      <p:ext uri="{BB962C8B-B14F-4D97-AF65-F5344CB8AC3E}">
        <p14:creationId xmlns:p14="http://schemas.microsoft.com/office/powerpoint/2010/main" val="551034355"/>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iterate type="lt">
                                    <p:tmPct val="5000"/>
                                  </p:iterate>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par>
                                <p:cTn id="11" presetID="31" presetClass="entr" presetSubtype="0" fill="hold" nodeType="withEffect">
                                  <p:stCondLst>
                                    <p:cond delay="500"/>
                                  </p:stCondLst>
                                  <p:iterate type="lt">
                                    <p:tmPct val="5000"/>
                                  </p:iterate>
                                  <p:childTnLst>
                                    <p:set>
                                      <p:cBhvr>
                                        <p:cTn id="12" dur="1" fill="hold">
                                          <p:stCondLst>
                                            <p:cond delay="0"/>
                                          </p:stCondLst>
                                        </p:cTn>
                                        <p:tgtEl>
                                          <p:spTgt spid="6"/>
                                        </p:tgtEl>
                                        <p:attrNameLst>
                                          <p:attrName>style.visibility</p:attrName>
                                        </p:attrNameLst>
                                      </p:cBhvr>
                                      <p:to>
                                        <p:strVal val="visible"/>
                                      </p:to>
                                    </p:set>
                                    <p:anim calcmode="lin" valueType="num">
                                      <p:cBhvr>
                                        <p:cTn id="13" dur="1000" fill="hold"/>
                                        <p:tgtEl>
                                          <p:spTgt spid="6"/>
                                        </p:tgtEl>
                                        <p:attrNameLst>
                                          <p:attrName>ppt_w</p:attrName>
                                        </p:attrNameLst>
                                      </p:cBhvr>
                                      <p:tavLst>
                                        <p:tav tm="0">
                                          <p:val>
                                            <p:fltVal val="0"/>
                                          </p:val>
                                        </p:tav>
                                        <p:tav tm="100000">
                                          <p:val>
                                            <p:strVal val="#ppt_w"/>
                                          </p:val>
                                        </p:tav>
                                      </p:tavLst>
                                    </p:anim>
                                    <p:anim calcmode="lin" valueType="num">
                                      <p:cBhvr>
                                        <p:cTn id="14" dur="1000" fill="hold"/>
                                        <p:tgtEl>
                                          <p:spTgt spid="6"/>
                                        </p:tgtEl>
                                        <p:attrNameLst>
                                          <p:attrName>ppt_h</p:attrName>
                                        </p:attrNameLst>
                                      </p:cBhvr>
                                      <p:tavLst>
                                        <p:tav tm="0">
                                          <p:val>
                                            <p:fltVal val="0"/>
                                          </p:val>
                                        </p:tav>
                                        <p:tav tm="100000">
                                          <p:val>
                                            <p:strVal val="#ppt_h"/>
                                          </p:val>
                                        </p:tav>
                                      </p:tavLst>
                                    </p:anim>
                                    <p:anim calcmode="lin" valueType="num">
                                      <p:cBhvr>
                                        <p:cTn id="15" dur="1000" fill="hold"/>
                                        <p:tgtEl>
                                          <p:spTgt spid="6"/>
                                        </p:tgtEl>
                                        <p:attrNameLst>
                                          <p:attrName>style.rotation</p:attrName>
                                        </p:attrNameLst>
                                      </p:cBhvr>
                                      <p:tavLst>
                                        <p:tav tm="0">
                                          <p:val>
                                            <p:fltVal val="90"/>
                                          </p:val>
                                        </p:tav>
                                        <p:tav tm="100000">
                                          <p:val>
                                            <p:fltVal val="0"/>
                                          </p:val>
                                        </p:tav>
                                      </p:tavLst>
                                    </p:anim>
                                    <p:animEffect transition="in" filter="fade">
                                      <p:cBhvr>
                                        <p:cTn id="16" dur="1000"/>
                                        <p:tgtEl>
                                          <p:spTgt spid="6"/>
                                        </p:tgtEl>
                                      </p:cBhvr>
                                    </p:animEffect>
                                  </p:childTnLst>
                                </p:cTn>
                              </p:par>
                              <p:par>
                                <p:cTn id="17" presetID="31" presetClass="entr" presetSubtype="0" fill="hold" nodeType="withEffect">
                                  <p:stCondLst>
                                    <p:cond delay="1000"/>
                                  </p:stCondLst>
                                  <p:iterate type="lt">
                                    <p:tmPct val="5000"/>
                                  </p:iterate>
                                  <p:childTnLst>
                                    <p:set>
                                      <p:cBhvr>
                                        <p:cTn id="18" dur="1" fill="hold">
                                          <p:stCondLst>
                                            <p:cond delay="0"/>
                                          </p:stCondLst>
                                        </p:cTn>
                                        <p:tgtEl>
                                          <p:spTgt spid="7"/>
                                        </p:tgtEl>
                                        <p:attrNameLst>
                                          <p:attrName>style.visibility</p:attrName>
                                        </p:attrNameLst>
                                      </p:cBhvr>
                                      <p:to>
                                        <p:strVal val="visible"/>
                                      </p:to>
                                    </p:set>
                                    <p:anim calcmode="lin" valueType="num">
                                      <p:cBhvr>
                                        <p:cTn id="19" dur="1000" fill="hold"/>
                                        <p:tgtEl>
                                          <p:spTgt spid="7"/>
                                        </p:tgtEl>
                                        <p:attrNameLst>
                                          <p:attrName>ppt_w</p:attrName>
                                        </p:attrNameLst>
                                      </p:cBhvr>
                                      <p:tavLst>
                                        <p:tav tm="0">
                                          <p:val>
                                            <p:fltVal val="0"/>
                                          </p:val>
                                        </p:tav>
                                        <p:tav tm="100000">
                                          <p:val>
                                            <p:strVal val="#ppt_w"/>
                                          </p:val>
                                        </p:tav>
                                      </p:tavLst>
                                    </p:anim>
                                    <p:anim calcmode="lin" valueType="num">
                                      <p:cBhvr>
                                        <p:cTn id="20" dur="1000" fill="hold"/>
                                        <p:tgtEl>
                                          <p:spTgt spid="7"/>
                                        </p:tgtEl>
                                        <p:attrNameLst>
                                          <p:attrName>ppt_h</p:attrName>
                                        </p:attrNameLst>
                                      </p:cBhvr>
                                      <p:tavLst>
                                        <p:tav tm="0">
                                          <p:val>
                                            <p:fltVal val="0"/>
                                          </p:val>
                                        </p:tav>
                                        <p:tav tm="100000">
                                          <p:val>
                                            <p:strVal val="#ppt_h"/>
                                          </p:val>
                                        </p:tav>
                                      </p:tavLst>
                                    </p:anim>
                                    <p:anim calcmode="lin" valueType="num">
                                      <p:cBhvr>
                                        <p:cTn id="21" dur="1000" fill="hold"/>
                                        <p:tgtEl>
                                          <p:spTgt spid="7"/>
                                        </p:tgtEl>
                                        <p:attrNameLst>
                                          <p:attrName>style.rotation</p:attrName>
                                        </p:attrNameLst>
                                      </p:cBhvr>
                                      <p:tavLst>
                                        <p:tav tm="0">
                                          <p:val>
                                            <p:fltVal val="90"/>
                                          </p:val>
                                        </p:tav>
                                        <p:tav tm="100000">
                                          <p:val>
                                            <p:fltVal val="0"/>
                                          </p:val>
                                        </p:tav>
                                      </p:tavLst>
                                    </p:anim>
                                    <p:animEffect transition="in" filter="fade">
                                      <p:cBhvr>
                                        <p:cTn id="22" dur="1000"/>
                                        <p:tgtEl>
                                          <p:spTgt spid="7"/>
                                        </p:tgtEl>
                                      </p:cBhvr>
                                    </p:animEffect>
                                  </p:childTnLst>
                                </p:cTn>
                              </p:par>
                            </p:childTnLst>
                          </p:cTn>
                        </p:par>
                        <p:par>
                          <p:cTn id="23" fill="hold">
                            <p:stCondLst>
                              <p:cond delay="2000"/>
                            </p:stCondLst>
                            <p:childTnLst>
                              <p:par>
                                <p:cTn id="24" presetID="10" presetClass="entr" presetSubtype="0" fill="hold" nodeType="after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fade">
                                      <p:cBhvr>
                                        <p:cTn id="26"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2895600" y="6248400"/>
            <a:ext cx="2286000" cy="609600"/>
          </a:xfrm>
        </p:spPr>
        <p:txBody>
          <a:bodyPr/>
          <a:lstStyle>
            <a:lvl1pPr>
              <a:defRPr b="1" i="1">
                <a:solidFill>
                  <a:srgbClr val="002060"/>
                </a:solidFill>
              </a:defRPr>
            </a:lvl1pPr>
          </a:lstStyle>
          <a:p>
            <a:pPr>
              <a:defRPr/>
            </a:pPr>
            <a:r>
              <a:rPr lang="en-GB" dirty="0" smtClean="0"/>
              <a:t>SERVING WITH HUMILITY AND EXCELLENCE</a:t>
            </a:r>
            <a:r>
              <a:rPr lang="en-US" dirty="0" smtClean="0"/>
              <a:t> </a:t>
            </a:r>
            <a:endParaRPr lang="en-US" dirty="0"/>
          </a:p>
        </p:txBody>
      </p:sp>
      <p:sp>
        <p:nvSpPr>
          <p:cNvPr id="6" name="Slide Number Placeholder 5"/>
          <p:cNvSpPr>
            <a:spLocks noGrp="1"/>
          </p:cNvSpPr>
          <p:nvPr>
            <p:ph type="sldNum" sz="quarter" idx="12"/>
          </p:nvPr>
        </p:nvSpPr>
        <p:spPr>
          <a:xfrm>
            <a:off x="7924800" y="6233520"/>
            <a:ext cx="762000" cy="365125"/>
          </a:xfrm>
        </p:spPr>
        <p:txBody>
          <a:bodyPr/>
          <a:lstStyle>
            <a:lvl1pPr>
              <a:defRPr/>
            </a:lvl1pPr>
          </a:lstStyle>
          <a:p>
            <a:pPr>
              <a:defRPr/>
            </a:pPr>
            <a:fld id="{25159645-073A-ED4A-BFA6-7CD9311570C0}" type="slidenum">
              <a:rPr lang="en-US"/>
              <a:pPr>
                <a:defRPr/>
              </a:pPr>
              <a:t>‹#›</a:t>
            </a:fld>
            <a:endParaRPr lang="en-US" dirty="0"/>
          </a:p>
        </p:txBody>
      </p:sp>
      <p:pic>
        <p:nvPicPr>
          <p:cNvPr id="7" name="Picture 6"/>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410200" y="6176963"/>
            <a:ext cx="2276475" cy="68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a:picLocks noChangeAspect="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492764" y="6100763"/>
            <a:ext cx="2312988"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42953983"/>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0"/>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0"/>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7AF6CE0-F7CA-5B47-BC26-5070197F6DD7}" type="datetime1">
              <a:rPr lang="en-ZA"/>
              <a:pPr>
                <a:defRPr/>
              </a:pPr>
              <a:t>2015/04/13</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Towards Excellence</a:t>
            </a:r>
          </a:p>
        </p:txBody>
      </p:sp>
      <p:sp>
        <p:nvSpPr>
          <p:cNvPr id="6" name="Slide Number Placeholder 5"/>
          <p:cNvSpPr>
            <a:spLocks noGrp="1"/>
          </p:cNvSpPr>
          <p:nvPr>
            <p:ph type="sldNum" sz="quarter" idx="12"/>
          </p:nvPr>
        </p:nvSpPr>
        <p:spPr/>
        <p:txBody>
          <a:bodyPr/>
          <a:lstStyle>
            <a:lvl1pPr>
              <a:defRPr/>
            </a:lvl1pPr>
          </a:lstStyle>
          <a:p>
            <a:pPr>
              <a:defRPr/>
            </a:pPr>
            <a:fld id="{92144861-73F7-6841-9399-843F4EA2FFED}" type="slidenum">
              <a:rPr lang="en-US"/>
              <a:pPr>
                <a:defRPr/>
              </a:pPr>
              <a:t>‹#›</a:t>
            </a:fld>
            <a:endParaRPr lang="en-US" dirty="0"/>
          </a:p>
        </p:txBody>
      </p:sp>
    </p:spTree>
    <p:extLst>
      <p:ext uri="{BB962C8B-B14F-4D97-AF65-F5344CB8AC3E}">
        <p14:creationId xmlns:p14="http://schemas.microsoft.com/office/powerpoint/2010/main" val="2374398539"/>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rcRect l="-92" t="50810" r="45393" b="-591"/>
          <a:stretch>
            <a:fillRect/>
          </a:stretch>
        </p:blipFill>
        <p:spPr bwMode="auto">
          <a:xfrm>
            <a:off x="-14288" y="0"/>
            <a:ext cx="9158288" cy="558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685800" y="1066799"/>
            <a:ext cx="1979920" cy="2013807"/>
          </a:xfrm>
          <a:prstGeom prst="ellipse">
            <a:avLst/>
          </a:prstGeom>
          <a:ln>
            <a:noFill/>
          </a:ln>
          <a:effectLst>
            <a:outerShdw blurRad="292100" dist="139700" dir="2700000" algn="tl" rotWithShape="0">
              <a:srgbClr val="333333">
                <a:alpha val="65000"/>
              </a:srgbClr>
            </a:outerShdw>
          </a:effectLst>
        </p:spPr>
      </p:pic>
      <p:sp>
        <p:nvSpPr>
          <p:cNvPr id="2" name="Title 1"/>
          <p:cNvSpPr>
            <a:spLocks noGrp="1"/>
          </p:cNvSpPr>
          <p:nvPr>
            <p:ph type="title"/>
          </p:nvPr>
        </p:nvSpPr>
        <p:spPr>
          <a:xfrm>
            <a:off x="3768304" y="1905000"/>
            <a:ext cx="5105400" cy="1143001"/>
          </a:xfrm>
        </p:spPr>
        <p:txBody>
          <a:bodyPr anchor="b">
            <a:normAutofit/>
          </a:bodyPr>
          <a:lstStyle>
            <a:lvl1pPr algn="l">
              <a:defRPr sz="3600" b="0" cap="none">
                <a:latin typeface="Georgia" pitchFamily="18"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0" y="3048000"/>
            <a:ext cx="5105400" cy="1500187"/>
          </a:xfrm>
        </p:spPr>
        <p:txBody>
          <a:bodyPr/>
          <a:lstStyle>
            <a:lvl1pPr marL="0" indent="0">
              <a:buNone/>
              <a:defRPr sz="2000">
                <a:solidFill>
                  <a:schemeClr val="tx1"/>
                </a:solidFill>
                <a:latin typeface="Georgia"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pPr>
              <a:defRPr/>
            </a:pPr>
            <a:fld id="{2102A38B-6F9C-1C4E-A4DC-E850A3DF7110}" type="datetime1">
              <a:rPr lang="en-ZA"/>
              <a:pPr>
                <a:defRPr/>
              </a:pPr>
              <a:t>2015/04/13</a:t>
            </a:fld>
            <a:endParaRPr lang="en-US" dirty="0"/>
          </a:p>
        </p:txBody>
      </p:sp>
      <p:sp>
        <p:nvSpPr>
          <p:cNvPr id="7" name="Footer Placeholder 4"/>
          <p:cNvSpPr>
            <a:spLocks noGrp="1"/>
          </p:cNvSpPr>
          <p:nvPr>
            <p:ph type="ftr" sz="quarter" idx="11"/>
          </p:nvPr>
        </p:nvSpPr>
        <p:spPr/>
        <p:txBody>
          <a:bodyPr/>
          <a:lstStyle>
            <a:lvl1pPr>
              <a:defRPr/>
            </a:lvl1pPr>
          </a:lstStyle>
          <a:p>
            <a:pPr>
              <a:defRPr/>
            </a:pPr>
            <a:r>
              <a:rPr lang="en-US" dirty="0"/>
              <a:t>Towards Excellence</a:t>
            </a:r>
          </a:p>
        </p:txBody>
      </p:sp>
      <p:sp>
        <p:nvSpPr>
          <p:cNvPr id="8" name="Slide Number Placeholder 5"/>
          <p:cNvSpPr>
            <a:spLocks noGrp="1"/>
          </p:cNvSpPr>
          <p:nvPr>
            <p:ph type="sldNum" sz="quarter" idx="12"/>
          </p:nvPr>
        </p:nvSpPr>
        <p:spPr/>
        <p:txBody>
          <a:bodyPr/>
          <a:lstStyle>
            <a:lvl1pPr>
              <a:defRPr/>
            </a:lvl1pPr>
          </a:lstStyle>
          <a:p>
            <a:pPr>
              <a:defRPr/>
            </a:pPr>
            <a:fld id="{BDAA2A71-7AAB-E849-8168-D39BE8DD5934}" type="slidenum">
              <a:rPr lang="en-US"/>
              <a:pPr>
                <a:defRPr/>
              </a:pPr>
              <a:t>‹#›</a:t>
            </a:fld>
            <a:endParaRPr lang="en-US" dirty="0"/>
          </a:p>
        </p:txBody>
      </p:sp>
    </p:spTree>
    <p:extLst>
      <p:ext uri="{BB962C8B-B14F-4D97-AF65-F5344CB8AC3E}">
        <p14:creationId xmlns:p14="http://schemas.microsoft.com/office/powerpoint/2010/main" val="351734286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par>
                          <p:cTn id="11" fill="hold">
                            <p:stCondLst>
                              <p:cond delay="1000"/>
                            </p:stCondLst>
                            <p:childTnLst>
                              <p:par>
                                <p:cTn id="12" presetID="22" presetClass="entr" presetSubtype="8"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914400"/>
          </a:xfrm>
        </p:spPr>
        <p:txBody>
          <a:bodyPr anchor="t">
            <a:normAutofit/>
          </a:bodyPr>
          <a:lstStyle>
            <a:lvl1pPr algn="l">
              <a:defRPr sz="2800">
                <a:latin typeface="Georgia" pitchFamily="18" charset="0"/>
              </a:defRPr>
            </a:lvl1pPr>
          </a:lstStyle>
          <a:p>
            <a:r>
              <a:rPr lang="en-US" smtClean="0"/>
              <a:t>Click to edit Master title style</a:t>
            </a:r>
            <a:endParaRPr lang="en-US" dirty="0"/>
          </a:p>
        </p:txBody>
      </p:sp>
      <p:sp>
        <p:nvSpPr>
          <p:cNvPr id="3" name="Content Placeholder 2"/>
          <p:cNvSpPr>
            <a:spLocks noGrp="1"/>
          </p:cNvSpPr>
          <p:nvPr>
            <p:ph idx="1"/>
          </p:nvPr>
        </p:nvSpPr>
        <p:spPr/>
        <p:txBody>
          <a:bodyPr>
            <a:normAutofit/>
          </a:bodyPr>
          <a:lstStyle>
            <a:lvl1pPr marL="342900" indent="-342900">
              <a:lnSpc>
                <a:spcPct val="150000"/>
              </a:lnSpc>
              <a:spcBef>
                <a:spcPts val="0"/>
              </a:spcBef>
              <a:buSzPct val="130000"/>
              <a:buFont typeface="Arial" pitchFamily="34" charset="0"/>
              <a:buChar char="•"/>
              <a:defRPr sz="2000">
                <a:latin typeface="Georgia" pitchFamily="18" charset="0"/>
              </a:defRPr>
            </a:lvl1pPr>
            <a:lvl2pPr marL="571500" indent="-228600">
              <a:lnSpc>
                <a:spcPct val="150000"/>
              </a:lnSpc>
              <a:spcBef>
                <a:spcPts val="0"/>
              </a:spcBef>
              <a:buSzPct val="60000"/>
              <a:buFont typeface="Courier New" pitchFamily="49" charset="0"/>
              <a:buChar char="o"/>
              <a:defRPr sz="1800">
                <a:latin typeface="Georgia" pitchFamily="18" charset="0"/>
              </a:defRPr>
            </a:lvl2pPr>
            <a:lvl3pPr>
              <a:defRPr sz="2000">
                <a:latin typeface="Georgia" pitchFamily="18" charset="0"/>
              </a:defRPr>
            </a:lvl3pPr>
            <a:lvl4pPr>
              <a:defRPr sz="2000">
                <a:latin typeface="Georgia" pitchFamily="18" charset="0"/>
              </a:defRPr>
            </a:lvl4pPr>
            <a:lvl5pPr>
              <a:defRPr sz="2000">
                <a:latin typeface="Georgia"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lvl1pPr>
              <a:defRPr/>
            </a:lvl1pPr>
          </a:lstStyle>
          <a:p>
            <a:pPr>
              <a:defRPr/>
            </a:pPr>
            <a:fld id="{1BD2BA6D-501F-294A-90A5-D16C75701A14}" type="datetime1">
              <a:rPr lang="en-ZA"/>
              <a:pPr>
                <a:defRPr/>
              </a:pPr>
              <a:t>2015/04/13</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Towards Excellence</a:t>
            </a:r>
          </a:p>
        </p:txBody>
      </p:sp>
      <p:sp>
        <p:nvSpPr>
          <p:cNvPr id="6" name="Slide Number Placeholder 5"/>
          <p:cNvSpPr>
            <a:spLocks noGrp="1"/>
          </p:cNvSpPr>
          <p:nvPr>
            <p:ph type="sldNum" sz="quarter" idx="12"/>
          </p:nvPr>
        </p:nvSpPr>
        <p:spPr/>
        <p:txBody>
          <a:bodyPr/>
          <a:lstStyle>
            <a:lvl1pPr>
              <a:defRPr/>
            </a:lvl1pPr>
          </a:lstStyle>
          <a:p>
            <a:pPr>
              <a:defRPr/>
            </a:pPr>
            <a:fld id="{312C1298-2BA3-624A-ABAA-C8AB13124BE3}" type="slidenum">
              <a:rPr lang="en-US"/>
              <a:pPr>
                <a:defRPr/>
              </a:pPr>
              <a:t>‹#›</a:t>
            </a:fld>
            <a:endParaRPr lang="en-US" dirty="0"/>
          </a:p>
        </p:txBody>
      </p:sp>
    </p:spTree>
    <p:extLst>
      <p:ext uri="{BB962C8B-B14F-4D97-AF65-F5344CB8AC3E}">
        <p14:creationId xmlns:p14="http://schemas.microsoft.com/office/powerpoint/2010/main" val="2335076363"/>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828800"/>
            <a:ext cx="4038600" cy="42973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828800"/>
            <a:ext cx="4038600" cy="42973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8FB11A9F-9E49-2547-ADD7-E5C9436FE3C0}" type="datetime1">
              <a:rPr lang="en-ZA"/>
              <a:pPr>
                <a:defRPr/>
              </a:pPr>
              <a:t>2015/04/13</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a:t>Towards Excellence</a:t>
            </a:r>
          </a:p>
        </p:txBody>
      </p:sp>
      <p:sp>
        <p:nvSpPr>
          <p:cNvPr id="7" name="Slide Number Placeholder 5"/>
          <p:cNvSpPr>
            <a:spLocks noGrp="1"/>
          </p:cNvSpPr>
          <p:nvPr>
            <p:ph type="sldNum" sz="quarter" idx="12"/>
          </p:nvPr>
        </p:nvSpPr>
        <p:spPr/>
        <p:txBody>
          <a:bodyPr/>
          <a:lstStyle>
            <a:lvl1pPr>
              <a:defRPr/>
            </a:lvl1pPr>
          </a:lstStyle>
          <a:p>
            <a:pPr>
              <a:defRPr/>
            </a:pPr>
            <a:fld id="{FCD5CAF2-D75B-214E-9DAD-ECC3DCB70C8B}" type="slidenum">
              <a:rPr lang="en-US"/>
              <a:pPr>
                <a:defRPr/>
              </a:pPr>
              <a:t>‹#›</a:t>
            </a:fld>
            <a:endParaRPr lang="en-US" dirty="0"/>
          </a:p>
        </p:txBody>
      </p:sp>
    </p:spTree>
    <p:extLst>
      <p:ext uri="{BB962C8B-B14F-4D97-AF65-F5344CB8AC3E}">
        <p14:creationId xmlns:p14="http://schemas.microsoft.com/office/powerpoint/2010/main" val="1172792649"/>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6096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B8C0C23-A289-F34B-88B4-1BFA45EC4E54}" type="datetime1">
              <a:rPr lang="en-ZA"/>
              <a:pPr>
                <a:defRPr/>
              </a:pPr>
              <a:t>2015/04/13</a:t>
            </a:fld>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dirty="0"/>
              <a:t>Towards Excellence</a:t>
            </a:r>
          </a:p>
        </p:txBody>
      </p:sp>
      <p:sp>
        <p:nvSpPr>
          <p:cNvPr id="9" name="Slide Number Placeholder 5"/>
          <p:cNvSpPr>
            <a:spLocks noGrp="1"/>
          </p:cNvSpPr>
          <p:nvPr>
            <p:ph type="sldNum" sz="quarter" idx="12"/>
          </p:nvPr>
        </p:nvSpPr>
        <p:spPr/>
        <p:txBody>
          <a:bodyPr/>
          <a:lstStyle>
            <a:lvl1pPr>
              <a:defRPr/>
            </a:lvl1pPr>
          </a:lstStyle>
          <a:p>
            <a:pPr>
              <a:defRPr/>
            </a:pPr>
            <a:fld id="{5F66E291-1319-E04C-8229-142FD02671B8}" type="slidenum">
              <a:rPr lang="en-US"/>
              <a:pPr>
                <a:defRPr/>
              </a:pPr>
              <a:t>‹#›</a:t>
            </a:fld>
            <a:endParaRPr lang="en-US" dirty="0"/>
          </a:p>
        </p:txBody>
      </p:sp>
    </p:spTree>
    <p:extLst>
      <p:ext uri="{BB962C8B-B14F-4D97-AF65-F5344CB8AC3E}">
        <p14:creationId xmlns:p14="http://schemas.microsoft.com/office/powerpoint/2010/main" val="2133067414"/>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lvl1pPr>
              <a:defRPr sz="2800"/>
            </a:lvl1pPr>
          </a:lstStyle>
          <a:p>
            <a:r>
              <a:rPr lang="en-US" smtClean="0"/>
              <a:t>Click to edit Master title style</a:t>
            </a:r>
            <a:endParaRPr lang="en-US" dirty="0"/>
          </a:p>
        </p:txBody>
      </p:sp>
      <p:sp>
        <p:nvSpPr>
          <p:cNvPr id="4" name="Footer Placeholder 4"/>
          <p:cNvSpPr>
            <a:spLocks noGrp="1"/>
          </p:cNvSpPr>
          <p:nvPr>
            <p:ph type="ftr" sz="quarter" idx="11"/>
          </p:nvPr>
        </p:nvSpPr>
        <p:spPr>
          <a:xfrm>
            <a:off x="3124200" y="6172200"/>
            <a:ext cx="2209800" cy="549275"/>
          </a:xfrm>
        </p:spPr>
        <p:txBody>
          <a:bodyPr/>
          <a:lstStyle>
            <a:lvl1pPr>
              <a:defRPr b="1" i="1">
                <a:solidFill>
                  <a:srgbClr val="002060"/>
                </a:solidFill>
              </a:defRPr>
            </a:lvl1pPr>
          </a:lstStyle>
          <a:p>
            <a:pPr>
              <a:defRPr/>
            </a:pPr>
            <a:r>
              <a:rPr lang="en-GB" dirty="0" smtClean="0"/>
              <a:t>SERVING WITH HUMILITY AND EXCELLENCE</a:t>
            </a:r>
            <a:r>
              <a:rPr lang="en-US" dirty="0" smtClean="0"/>
              <a:t> </a:t>
            </a:r>
            <a:endParaRPr lang="en-US" dirty="0"/>
          </a:p>
        </p:txBody>
      </p:sp>
      <p:sp>
        <p:nvSpPr>
          <p:cNvPr id="5" name="Slide Number Placeholder 5"/>
          <p:cNvSpPr>
            <a:spLocks noGrp="1"/>
          </p:cNvSpPr>
          <p:nvPr>
            <p:ph type="sldNum" sz="quarter" idx="12"/>
          </p:nvPr>
        </p:nvSpPr>
        <p:spPr>
          <a:xfrm>
            <a:off x="7924800" y="6356350"/>
            <a:ext cx="762000" cy="365125"/>
          </a:xfrm>
        </p:spPr>
        <p:txBody>
          <a:bodyPr/>
          <a:lstStyle>
            <a:lvl1pPr>
              <a:defRPr/>
            </a:lvl1pPr>
          </a:lstStyle>
          <a:p>
            <a:pPr>
              <a:defRPr/>
            </a:pPr>
            <a:fld id="{74F12D39-8316-B143-BA00-666B0E56AB4C}" type="slidenum">
              <a:rPr lang="en-US"/>
              <a:pPr>
                <a:defRPr/>
              </a:pPr>
              <a:t>‹#›</a:t>
            </a:fld>
            <a:endParaRPr lang="en-US" dirty="0"/>
          </a:p>
        </p:txBody>
      </p:sp>
      <p:pic>
        <p:nvPicPr>
          <p:cNvPr id="6" name="Picture 5"/>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506412" y="6100763"/>
            <a:ext cx="2312988"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495925" y="6176963"/>
            <a:ext cx="2276475" cy="68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27217692"/>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4"/>
          <p:cNvSpPr>
            <a:spLocks noGrp="1"/>
          </p:cNvSpPr>
          <p:nvPr>
            <p:ph type="ftr" sz="quarter" idx="11"/>
          </p:nvPr>
        </p:nvSpPr>
        <p:spPr>
          <a:xfrm>
            <a:off x="2971800" y="6172200"/>
            <a:ext cx="1981200" cy="533400"/>
          </a:xfrm>
        </p:spPr>
        <p:txBody>
          <a:bodyPr/>
          <a:lstStyle>
            <a:lvl1pPr>
              <a:defRPr b="1" i="1">
                <a:solidFill>
                  <a:srgbClr val="002060"/>
                </a:solidFill>
              </a:defRPr>
            </a:lvl1pPr>
          </a:lstStyle>
          <a:p>
            <a:pPr>
              <a:defRPr/>
            </a:pPr>
            <a:r>
              <a:rPr lang="en-GB" dirty="0" smtClean="0"/>
              <a:t>SERVING WITH HUMILITY AND EXCELLENCE</a:t>
            </a:r>
            <a:r>
              <a:rPr lang="en-US" dirty="0" smtClean="0"/>
              <a:t> </a:t>
            </a:r>
            <a:endParaRPr lang="en-US" dirty="0"/>
          </a:p>
        </p:txBody>
      </p:sp>
      <p:sp>
        <p:nvSpPr>
          <p:cNvPr id="4" name="Slide Number Placeholder 5"/>
          <p:cNvSpPr>
            <a:spLocks noGrp="1"/>
          </p:cNvSpPr>
          <p:nvPr>
            <p:ph type="sldNum" sz="quarter" idx="12"/>
          </p:nvPr>
        </p:nvSpPr>
        <p:spPr>
          <a:xfrm>
            <a:off x="7848600" y="6172200"/>
            <a:ext cx="838200" cy="365125"/>
          </a:xfrm>
        </p:spPr>
        <p:txBody>
          <a:bodyPr/>
          <a:lstStyle>
            <a:lvl1pPr>
              <a:defRPr/>
            </a:lvl1pPr>
          </a:lstStyle>
          <a:p>
            <a:pPr>
              <a:defRPr/>
            </a:pPr>
            <a:fld id="{15C578CA-0BA9-FB48-914B-2475C0D97E25}" type="slidenum">
              <a:rPr lang="en-US"/>
              <a:pPr>
                <a:defRPr/>
              </a:pPr>
              <a:t>‹#›</a:t>
            </a:fld>
            <a:endParaRPr lang="en-US" dirty="0"/>
          </a:p>
        </p:txBody>
      </p:sp>
      <p:pic>
        <p:nvPicPr>
          <p:cNvPr id="5" name="Picture 4"/>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381000" y="6100763"/>
            <a:ext cx="2312988"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257800" y="6176963"/>
            <a:ext cx="2276475" cy="68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33857017"/>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3008313" cy="7620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914400"/>
            <a:ext cx="5111750" cy="5211763"/>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752600"/>
            <a:ext cx="3008313" cy="4373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29F0A07-4158-8940-85DC-DA5E9A2D180B}" type="datetime1">
              <a:rPr lang="en-ZA"/>
              <a:pPr>
                <a:defRPr/>
              </a:pPr>
              <a:t>2015/04/13</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a:t>Towards Excellence</a:t>
            </a:r>
          </a:p>
        </p:txBody>
      </p:sp>
      <p:sp>
        <p:nvSpPr>
          <p:cNvPr id="7" name="Slide Number Placeholder 5"/>
          <p:cNvSpPr>
            <a:spLocks noGrp="1"/>
          </p:cNvSpPr>
          <p:nvPr>
            <p:ph type="sldNum" sz="quarter" idx="12"/>
          </p:nvPr>
        </p:nvSpPr>
        <p:spPr/>
        <p:txBody>
          <a:bodyPr/>
          <a:lstStyle>
            <a:lvl1pPr>
              <a:defRPr/>
            </a:lvl1pPr>
          </a:lstStyle>
          <a:p>
            <a:pPr>
              <a:defRPr/>
            </a:pPr>
            <a:fld id="{553458B0-16B0-9941-B57D-CB8A7E126B44}" type="slidenum">
              <a:rPr lang="en-US"/>
              <a:pPr>
                <a:defRPr/>
              </a:pPr>
              <a:t>‹#›</a:t>
            </a:fld>
            <a:endParaRPr lang="en-US" dirty="0"/>
          </a:p>
        </p:txBody>
      </p:sp>
    </p:spTree>
    <p:extLst>
      <p:ext uri="{BB962C8B-B14F-4D97-AF65-F5344CB8AC3E}">
        <p14:creationId xmlns:p14="http://schemas.microsoft.com/office/powerpoint/2010/main" val="3608232453"/>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Drag picture to placeholder or click icon to add</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4"/>
          <p:cNvSpPr>
            <a:spLocks noGrp="1"/>
          </p:cNvSpPr>
          <p:nvPr>
            <p:ph type="ftr" sz="quarter" idx="11"/>
          </p:nvPr>
        </p:nvSpPr>
        <p:spPr>
          <a:xfrm>
            <a:off x="2743200" y="6248400"/>
            <a:ext cx="1828800" cy="609600"/>
          </a:xfrm>
        </p:spPr>
        <p:txBody>
          <a:bodyPr/>
          <a:lstStyle>
            <a:lvl1pPr>
              <a:defRPr b="1" i="1">
                <a:solidFill>
                  <a:srgbClr val="002060"/>
                </a:solidFill>
              </a:defRPr>
            </a:lvl1pPr>
          </a:lstStyle>
          <a:p>
            <a:pPr>
              <a:defRPr/>
            </a:pPr>
            <a:r>
              <a:rPr lang="en-GB" dirty="0" smtClean="0"/>
              <a:t>SERVING WITH HUMILITY AND EXCELLENCE</a:t>
            </a:r>
            <a:r>
              <a:rPr lang="en-US" dirty="0" smtClean="0"/>
              <a:t> </a:t>
            </a:r>
            <a:endParaRPr lang="en-US" dirty="0"/>
          </a:p>
        </p:txBody>
      </p:sp>
      <p:sp>
        <p:nvSpPr>
          <p:cNvPr id="7" name="Slide Number Placeholder 5"/>
          <p:cNvSpPr>
            <a:spLocks noGrp="1"/>
          </p:cNvSpPr>
          <p:nvPr>
            <p:ph type="sldNum" sz="quarter" idx="12"/>
          </p:nvPr>
        </p:nvSpPr>
        <p:spPr>
          <a:xfrm>
            <a:off x="7848600" y="6356350"/>
            <a:ext cx="838200" cy="365125"/>
          </a:xfrm>
        </p:spPr>
        <p:txBody>
          <a:bodyPr/>
          <a:lstStyle>
            <a:lvl1pPr>
              <a:defRPr/>
            </a:lvl1pPr>
          </a:lstStyle>
          <a:p>
            <a:pPr>
              <a:defRPr/>
            </a:pPr>
            <a:fld id="{C03C02D2-1C7A-C740-B7A2-36A4AFBDF2A4}" type="slidenum">
              <a:rPr lang="en-US"/>
              <a:pPr>
                <a:defRPr/>
              </a:pPr>
              <a:t>‹#›</a:t>
            </a:fld>
            <a:endParaRPr lang="en-US" dirty="0"/>
          </a:p>
        </p:txBody>
      </p:sp>
      <p:pic>
        <p:nvPicPr>
          <p:cNvPr id="8" name="Picture 7"/>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228600" y="6100763"/>
            <a:ext cx="2312988"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410200" y="6176963"/>
            <a:ext cx="2276475" cy="68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22591573"/>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7650" name="Title Placeholder 1"/>
          <p:cNvSpPr>
            <a:spLocks noGrp="1"/>
          </p:cNvSpPr>
          <p:nvPr>
            <p:ph type="title"/>
          </p:nvPr>
        </p:nvSpPr>
        <p:spPr bwMode="auto">
          <a:xfrm>
            <a:off x="457200" y="914400"/>
            <a:ext cx="8229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27651" name="Text Placeholder 2"/>
          <p:cNvSpPr>
            <a:spLocks noGrp="1"/>
          </p:cNvSpPr>
          <p:nvPr>
            <p:ph type="body" idx="1"/>
          </p:nvPr>
        </p:nvSpPr>
        <p:spPr bwMode="auto">
          <a:xfrm>
            <a:off x="457200" y="1828800"/>
            <a:ext cx="8229600" cy="4297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cs typeface="+mn-cs"/>
              </a:defRPr>
            </a:lvl1pPr>
          </a:lstStyle>
          <a:p>
            <a:pPr>
              <a:defRPr/>
            </a:pPr>
            <a:fld id="{5EB2492C-2223-B345-A40E-08DAE573DA64}" type="datetime1">
              <a:rPr lang="en-ZA"/>
              <a:pPr>
                <a:defRPr/>
              </a:pPr>
              <a:t>2015/04/13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ea typeface="+mn-ea"/>
                <a:cs typeface="+mn-cs"/>
              </a:defRPr>
            </a:lvl1pPr>
          </a:lstStyle>
          <a:p>
            <a:pPr>
              <a:defRPr/>
            </a:pPr>
            <a:r>
              <a:rPr lang="en-US" dirty="0"/>
              <a:t>Towards Excellence</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cs typeface="+mn-cs"/>
              </a:defRPr>
            </a:lvl1pPr>
          </a:lstStyle>
          <a:p>
            <a:pPr>
              <a:defRPr/>
            </a:pPr>
            <a:fld id="{7A51192D-1C0E-1F49-8D7A-DEE089C2E95D}" type="slidenum">
              <a:rPr lang="en-US"/>
              <a:pPr>
                <a:defRPr/>
              </a:pPr>
              <a:t>‹#›</a:t>
            </a:fld>
            <a:endParaRPr lang="en-US" dirty="0"/>
          </a:p>
        </p:txBody>
      </p:sp>
      <p:pic>
        <p:nvPicPr>
          <p:cNvPr id="27655" name="Picture 6"/>
          <p:cNvPicPr>
            <a:picLocks noChangeAspect="1"/>
          </p:cNvPicPr>
          <p:nvPr/>
        </p:nvPicPr>
        <p:blipFill>
          <a:blip r:embed="rId13" cstate="print">
            <a:extLst>
              <a:ext uri="{28A0092B-C50C-407E-A947-70E740481C1C}">
                <a14:useLocalDpi xmlns:a14="http://schemas.microsoft.com/office/drawing/2010/main" val="0"/>
              </a:ext>
            </a:extLst>
          </a:blip>
          <a:srcRect l="-143"/>
          <a:stretch>
            <a:fillRect/>
          </a:stretch>
        </p:blipFill>
        <p:spPr bwMode="auto">
          <a:xfrm>
            <a:off x="-12700" y="0"/>
            <a:ext cx="9156700"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1" r:id="rId1"/>
    <p:sldLayoutId id="2147483672"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ransition spd="slow">
    <p:fade/>
  </p:transition>
  <p:timing>
    <p:tnLst>
      <p:par>
        <p:cTn id="1" dur="indefinite" restart="never" nodeType="tmRoot"/>
      </p:par>
    </p:tnLst>
  </p:timing>
  <p:hf hdr="0" dt="0"/>
  <p:txStyles>
    <p:titleStyle>
      <a:lvl1pPr algn="l" rtl="0" eaLnBrk="1" fontAlgn="base" hangingPunct="1">
        <a:spcBef>
          <a:spcPct val="0"/>
        </a:spcBef>
        <a:spcAft>
          <a:spcPct val="0"/>
        </a:spcAft>
        <a:defRPr sz="2800" kern="1200">
          <a:solidFill>
            <a:schemeClr val="tx1"/>
          </a:solidFill>
          <a:latin typeface="+mj-lt"/>
          <a:ea typeface="ＭＳ Ｐゴシック" charset="0"/>
          <a:cs typeface="ＭＳ Ｐゴシック" charset="0"/>
        </a:defRPr>
      </a:lvl1pPr>
      <a:lvl2pPr algn="l" rtl="0" eaLnBrk="1" fontAlgn="base" hangingPunct="1">
        <a:spcBef>
          <a:spcPct val="0"/>
        </a:spcBef>
        <a:spcAft>
          <a:spcPct val="0"/>
        </a:spcAft>
        <a:defRPr sz="2800">
          <a:solidFill>
            <a:schemeClr val="tx1"/>
          </a:solidFill>
          <a:latin typeface="Georgia" charset="0"/>
          <a:ea typeface="ＭＳ Ｐゴシック" charset="0"/>
          <a:cs typeface="ＭＳ Ｐゴシック" charset="0"/>
        </a:defRPr>
      </a:lvl2pPr>
      <a:lvl3pPr algn="l" rtl="0" eaLnBrk="1" fontAlgn="base" hangingPunct="1">
        <a:spcBef>
          <a:spcPct val="0"/>
        </a:spcBef>
        <a:spcAft>
          <a:spcPct val="0"/>
        </a:spcAft>
        <a:defRPr sz="2800">
          <a:solidFill>
            <a:schemeClr val="tx1"/>
          </a:solidFill>
          <a:latin typeface="Georgia" charset="0"/>
          <a:ea typeface="ＭＳ Ｐゴシック" charset="0"/>
          <a:cs typeface="ＭＳ Ｐゴシック" charset="0"/>
        </a:defRPr>
      </a:lvl3pPr>
      <a:lvl4pPr algn="l" rtl="0" eaLnBrk="1" fontAlgn="base" hangingPunct="1">
        <a:spcBef>
          <a:spcPct val="0"/>
        </a:spcBef>
        <a:spcAft>
          <a:spcPct val="0"/>
        </a:spcAft>
        <a:defRPr sz="2800">
          <a:solidFill>
            <a:schemeClr val="tx1"/>
          </a:solidFill>
          <a:latin typeface="Georgia" charset="0"/>
          <a:ea typeface="ＭＳ Ｐゴシック" charset="0"/>
          <a:cs typeface="ＭＳ Ｐゴシック" charset="0"/>
        </a:defRPr>
      </a:lvl4pPr>
      <a:lvl5pPr algn="l" rtl="0" eaLnBrk="1" fontAlgn="base" hangingPunct="1">
        <a:spcBef>
          <a:spcPct val="0"/>
        </a:spcBef>
        <a:spcAft>
          <a:spcPct val="0"/>
        </a:spcAft>
        <a:defRPr sz="2800">
          <a:solidFill>
            <a:schemeClr val="tx1"/>
          </a:solidFill>
          <a:latin typeface="Georgia" charset="0"/>
          <a:ea typeface="ＭＳ Ｐゴシック" charset="0"/>
          <a:cs typeface="ＭＳ Ｐゴシック" charset="0"/>
        </a:defRPr>
      </a:lvl5pPr>
      <a:lvl6pPr marL="457200" algn="l" rtl="0" eaLnBrk="1" fontAlgn="base" hangingPunct="1">
        <a:spcBef>
          <a:spcPct val="0"/>
        </a:spcBef>
        <a:spcAft>
          <a:spcPct val="0"/>
        </a:spcAft>
        <a:defRPr sz="2800">
          <a:solidFill>
            <a:schemeClr val="tx1"/>
          </a:solidFill>
          <a:latin typeface="Georgia" charset="0"/>
          <a:ea typeface="ＭＳ Ｐゴシック" charset="0"/>
          <a:cs typeface="ＭＳ Ｐゴシック" charset="0"/>
        </a:defRPr>
      </a:lvl6pPr>
      <a:lvl7pPr marL="914400" algn="l" rtl="0" eaLnBrk="1" fontAlgn="base" hangingPunct="1">
        <a:spcBef>
          <a:spcPct val="0"/>
        </a:spcBef>
        <a:spcAft>
          <a:spcPct val="0"/>
        </a:spcAft>
        <a:defRPr sz="2800">
          <a:solidFill>
            <a:schemeClr val="tx1"/>
          </a:solidFill>
          <a:latin typeface="Georgia" charset="0"/>
          <a:ea typeface="ＭＳ Ｐゴシック" charset="0"/>
          <a:cs typeface="ＭＳ Ｐゴシック" charset="0"/>
        </a:defRPr>
      </a:lvl7pPr>
      <a:lvl8pPr marL="1371600" algn="l" rtl="0" eaLnBrk="1" fontAlgn="base" hangingPunct="1">
        <a:spcBef>
          <a:spcPct val="0"/>
        </a:spcBef>
        <a:spcAft>
          <a:spcPct val="0"/>
        </a:spcAft>
        <a:defRPr sz="2800">
          <a:solidFill>
            <a:schemeClr val="tx1"/>
          </a:solidFill>
          <a:latin typeface="Georgia" charset="0"/>
          <a:ea typeface="ＭＳ Ｐゴシック" charset="0"/>
          <a:cs typeface="ＭＳ Ｐゴシック" charset="0"/>
        </a:defRPr>
      </a:lvl8pPr>
      <a:lvl9pPr marL="1828800" algn="l" rtl="0" eaLnBrk="1" fontAlgn="base" hangingPunct="1">
        <a:spcBef>
          <a:spcPct val="0"/>
        </a:spcBef>
        <a:spcAft>
          <a:spcPct val="0"/>
        </a:spcAft>
        <a:defRPr sz="2800">
          <a:solidFill>
            <a:schemeClr val="tx1"/>
          </a:solidFill>
          <a:latin typeface="Georgia" charset="0"/>
          <a:ea typeface="ＭＳ Ｐゴシック" charset="0"/>
          <a:cs typeface="ＭＳ Ｐゴシック" charset="0"/>
        </a:defRPr>
      </a:lvl9pPr>
    </p:titleStyle>
    <p:bodyStyle>
      <a:lvl1pPr marL="342900" indent="-342900" algn="l"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ＭＳ Ｐゴシック" charset="0"/>
        </a:defRPr>
      </a:lvl1pPr>
      <a:lvl2pPr marL="742950" indent="-285750" algn="l"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2pPr>
      <a:lvl3pPr marL="1143000" indent="-228600" algn="l" rtl="0" eaLnBrk="1" fontAlgn="base" hangingPunct="1">
        <a:spcBef>
          <a:spcPct val="20000"/>
        </a:spcBef>
        <a:spcAft>
          <a:spcPct val="0"/>
        </a:spcAft>
        <a:buFont typeface="Arial" charset="0"/>
        <a:buChar char="•"/>
        <a:defRPr kern="1200">
          <a:solidFill>
            <a:schemeClr val="tx1"/>
          </a:solidFill>
          <a:latin typeface="+mn-lt"/>
          <a:ea typeface="ＭＳ Ｐゴシック" charset="0"/>
          <a:cs typeface="+mn-cs"/>
        </a:defRPr>
      </a:lvl3pPr>
      <a:lvl4pPr marL="1600200" indent="-228600" algn="l" rtl="0" eaLnBrk="1" fontAlgn="base" hangingPunct="1">
        <a:spcBef>
          <a:spcPct val="20000"/>
        </a:spcBef>
        <a:spcAft>
          <a:spcPct val="0"/>
        </a:spcAft>
        <a:buFont typeface="Arial" charset="0"/>
        <a:buChar char="–"/>
        <a:defRPr sz="1600" kern="1200">
          <a:solidFill>
            <a:schemeClr val="tx1"/>
          </a:solidFill>
          <a:latin typeface="+mn-lt"/>
          <a:ea typeface="ＭＳ Ｐゴシック" charset="0"/>
          <a:cs typeface="+mn-cs"/>
        </a:defRPr>
      </a:lvl4pPr>
      <a:lvl5pPr marL="2057400" indent="-228600" algn="l" rtl="0" eaLnBrk="1" fontAlgn="base" hangingPunct="1">
        <a:spcBef>
          <a:spcPct val="20000"/>
        </a:spcBef>
        <a:spcAft>
          <a:spcPct val="0"/>
        </a:spcAft>
        <a:buFont typeface="Arial" charset="0"/>
        <a:buChar char="»"/>
        <a:defRPr sz="16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5" Type="http://schemas.openxmlformats.org/officeDocument/2006/relationships/image" Target="../media/image9.pn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69" name="Picture 3"/>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411163" y="5964238"/>
            <a:ext cx="2312987"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0"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764338" y="6096000"/>
            <a:ext cx="2276475" cy="68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1" name="Title 7"/>
          <p:cNvSpPr txBox="1">
            <a:spLocks/>
          </p:cNvSpPr>
          <p:nvPr/>
        </p:nvSpPr>
        <p:spPr bwMode="auto">
          <a:xfrm>
            <a:off x="609600" y="609600"/>
            <a:ext cx="58674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eorgia" charset="0"/>
                <a:ea typeface="ＭＳ Ｐゴシック" charset="0"/>
                <a:cs typeface="ＭＳ Ｐゴシック" charset="0"/>
              </a:defRPr>
            </a:lvl1pPr>
            <a:lvl2pPr marL="742950" indent="-285750">
              <a:defRPr>
                <a:solidFill>
                  <a:schemeClr val="tx1"/>
                </a:solidFill>
                <a:latin typeface="Georgia" charset="0"/>
                <a:ea typeface="ＭＳ Ｐゴシック" charset="0"/>
              </a:defRPr>
            </a:lvl2pPr>
            <a:lvl3pPr marL="1143000" indent="-228600">
              <a:defRPr>
                <a:solidFill>
                  <a:schemeClr val="tx1"/>
                </a:solidFill>
                <a:latin typeface="Georgia" charset="0"/>
                <a:ea typeface="ＭＳ Ｐゴシック" charset="0"/>
              </a:defRPr>
            </a:lvl3pPr>
            <a:lvl4pPr marL="1600200" indent="-228600">
              <a:defRPr>
                <a:solidFill>
                  <a:schemeClr val="tx1"/>
                </a:solidFill>
                <a:latin typeface="Georgia" charset="0"/>
                <a:ea typeface="ＭＳ Ｐゴシック" charset="0"/>
              </a:defRPr>
            </a:lvl4pPr>
            <a:lvl5pPr marL="2057400" indent="-228600">
              <a:defRPr>
                <a:solidFill>
                  <a:schemeClr val="tx1"/>
                </a:solidFill>
                <a:latin typeface="Georgia" charset="0"/>
                <a:ea typeface="ＭＳ Ｐゴシック" charset="0"/>
              </a:defRPr>
            </a:lvl5pPr>
            <a:lvl6pPr marL="2514600" indent="-228600" fontAlgn="base">
              <a:spcBef>
                <a:spcPct val="0"/>
              </a:spcBef>
              <a:spcAft>
                <a:spcPct val="0"/>
              </a:spcAft>
              <a:defRPr>
                <a:solidFill>
                  <a:schemeClr val="tx1"/>
                </a:solidFill>
                <a:latin typeface="Georgia" charset="0"/>
                <a:ea typeface="ＭＳ Ｐゴシック" charset="0"/>
              </a:defRPr>
            </a:lvl6pPr>
            <a:lvl7pPr marL="2971800" indent="-228600" fontAlgn="base">
              <a:spcBef>
                <a:spcPct val="0"/>
              </a:spcBef>
              <a:spcAft>
                <a:spcPct val="0"/>
              </a:spcAft>
              <a:defRPr>
                <a:solidFill>
                  <a:schemeClr val="tx1"/>
                </a:solidFill>
                <a:latin typeface="Georgia" charset="0"/>
                <a:ea typeface="ＭＳ Ｐゴシック" charset="0"/>
              </a:defRPr>
            </a:lvl7pPr>
            <a:lvl8pPr marL="3429000" indent="-228600" fontAlgn="base">
              <a:spcBef>
                <a:spcPct val="0"/>
              </a:spcBef>
              <a:spcAft>
                <a:spcPct val="0"/>
              </a:spcAft>
              <a:defRPr>
                <a:solidFill>
                  <a:schemeClr val="tx1"/>
                </a:solidFill>
                <a:latin typeface="Georgia" charset="0"/>
                <a:ea typeface="ＭＳ Ｐゴシック" charset="0"/>
              </a:defRPr>
            </a:lvl8pPr>
            <a:lvl9pPr marL="3886200" indent="-228600" fontAlgn="base">
              <a:spcBef>
                <a:spcPct val="0"/>
              </a:spcBef>
              <a:spcAft>
                <a:spcPct val="0"/>
              </a:spcAft>
              <a:defRPr>
                <a:solidFill>
                  <a:schemeClr val="tx1"/>
                </a:solidFill>
                <a:latin typeface="Georgia" charset="0"/>
                <a:ea typeface="ＭＳ Ｐゴシック" charset="0"/>
              </a:defRPr>
            </a:lvl9pPr>
          </a:lstStyle>
          <a:p>
            <a:pPr algn="ctr"/>
            <a:r>
              <a:rPr lang="en-US" sz="3600" b="1" dirty="0" smtClean="0"/>
              <a:t>Mainframe Replication and Disaster Recovery Services </a:t>
            </a:r>
            <a:endParaRPr lang="en-US" sz="3600" b="1" dirty="0"/>
          </a:p>
          <a:p>
            <a:pPr algn="ctr"/>
            <a:endParaRPr lang="en-US" sz="2800" dirty="0"/>
          </a:p>
        </p:txBody>
      </p:sp>
    </p:spTree>
    <p:custDataLst>
      <p:tags r:id="rId1"/>
    </p:custDataLst>
  </p:cSld>
  <p:clrMapOvr>
    <a:masterClrMapping/>
  </p:clrMapOvr>
  <p:transition spd="slow">
    <p:blinds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Mainframe Replication and Disaster </a:t>
            </a:r>
            <a:r>
              <a:rPr lang="en-US" b="1" dirty="0" smtClean="0"/>
              <a:t>Recovery </a:t>
            </a:r>
            <a:r>
              <a:rPr lang="en-US" b="1" dirty="0"/>
              <a:t>Services </a:t>
            </a:r>
          </a:p>
        </p:txBody>
      </p:sp>
      <p:sp>
        <p:nvSpPr>
          <p:cNvPr id="3" name="Content Placeholder 2"/>
          <p:cNvSpPr>
            <a:spLocks noGrp="1"/>
          </p:cNvSpPr>
          <p:nvPr>
            <p:ph idx="1"/>
          </p:nvPr>
        </p:nvSpPr>
        <p:spPr/>
        <p:txBody>
          <a:bodyPr>
            <a:normAutofit lnSpcReduction="10000"/>
          </a:bodyPr>
          <a:lstStyle/>
          <a:p>
            <a:pPr marL="0" indent="0" fontAlgn="auto">
              <a:spcAft>
                <a:spcPts val="0"/>
              </a:spcAft>
              <a:buNone/>
              <a:defRPr/>
            </a:pPr>
            <a:r>
              <a:rPr lang="en-US" sz="2400" b="1" dirty="0"/>
              <a:t>Problem Statement:</a:t>
            </a:r>
          </a:p>
          <a:p>
            <a:pPr fontAlgn="auto">
              <a:spcAft>
                <a:spcPts val="0"/>
              </a:spcAft>
              <a:defRPr/>
            </a:pPr>
            <a:r>
              <a:rPr lang="en-US" sz="1800" dirty="0">
                <a:latin typeface="Georgia (Body)"/>
              </a:rPr>
              <a:t>The GPAA has its own mainframe in one of our Data </a:t>
            </a:r>
            <a:r>
              <a:rPr lang="en-US" sz="1800" dirty="0" smtClean="0">
                <a:latin typeface="Georgia (Body)"/>
              </a:rPr>
              <a:t>Centers.</a:t>
            </a:r>
            <a:endParaRPr lang="en-US" sz="1800" dirty="0">
              <a:latin typeface="Georgia (Body)"/>
            </a:endParaRPr>
          </a:p>
          <a:p>
            <a:pPr fontAlgn="auto">
              <a:spcAft>
                <a:spcPts val="0"/>
              </a:spcAft>
              <a:defRPr/>
            </a:pPr>
            <a:r>
              <a:rPr lang="en-US" sz="1800" dirty="0">
                <a:latin typeface="Georgia (Body)"/>
              </a:rPr>
              <a:t>The CIVPEN (NATURAL/ADABAS), the core business application is hosted on the mainframe (Since 1992).</a:t>
            </a:r>
          </a:p>
          <a:p>
            <a:pPr fontAlgn="auto">
              <a:spcAft>
                <a:spcPts val="0"/>
              </a:spcAft>
              <a:defRPr/>
            </a:pPr>
            <a:r>
              <a:rPr lang="en-US" sz="1800" dirty="0">
                <a:latin typeface="Georgia (Body)"/>
              </a:rPr>
              <a:t>The CIVPEN application comprise of two production Adabas Databases (Active - </a:t>
            </a:r>
            <a:r>
              <a:rPr lang="en-ZA" dirty="0">
                <a:latin typeface="Georgia (Body)"/>
              </a:rPr>
              <a:t>597 833 649 Records) (History (Read only) - 904 225 347 records and growing)</a:t>
            </a:r>
          </a:p>
          <a:p>
            <a:pPr fontAlgn="auto">
              <a:spcAft>
                <a:spcPts val="0"/>
              </a:spcAft>
              <a:defRPr/>
            </a:pPr>
            <a:r>
              <a:rPr lang="en-ZA" sz="1800" dirty="0">
                <a:latin typeface="Georgia (Body)"/>
              </a:rPr>
              <a:t>Other critical business applications are tightly integrated with the CIVPEN (Civil Pensions) application. Integration is primarily via COMPLETE’s HTTP Server.</a:t>
            </a:r>
            <a:endParaRPr lang="en-US" sz="1800" dirty="0">
              <a:latin typeface="Georgia (Body)"/>
            </a:endParaRPr>
          </a:p>
        </p:txBody>
      </p:sp>
      <p:sp>
        <p:nvSpPr>
          <p:cNvPr id="4" name="Footer Placeholder 3"/>
          <p:cNvSpPr>
            <a:spLocks noGrp="1"/>
          </p:cNvSpPr>
          <p:nvPr>
            <p:ph type="ftr" sz="quarter" idx="11"/>
          </p:nvPr>
        </p:nvSpPr>
        <p:spPr/>
        <p:txBody>
          <a:bodyPr/>
          <a:lstStyle/>
          <a:p>
            <a:pPr>
              <a:defRPr/>
            </a:pPr>
            <a:r>
              <a:rPr lang="en-US" dirty="0" smtClean="0"/>
              <a:t>Towards Excellence</a:t>
            </a:r>
            <a:endParaRPr lang="en-US" dirty="0"/>
          </a:p>
        </p:txBody>
      </p:sp>
      <p:sp>
        <p:nvSpPr>
          <p:cNvPr id="5" name="Slide Number Placeholder 4"/>
          <p:cNvSpPr>
            <a:spLocks noGrp="1"/>
          </p:cNvSpPr>
          <p:nvPr>
            <p:ph type="sldNum" sz="quarter" idx="12"/>
          </p:nvPr>
        </p:nvSpPr>
        <p:spPr/>
        <p:txBody>
          <a:bodyPr/>
          <a:lstStyle/>
          <a:p>
            <a:pPr>
              <a:defRPr/>
            </a:pPr>
            <a:fld id="{312C1298-2BA3-624A-ABAA-C8AB13124BE3}" type="slidenum">
              <a:rPr lang="en-US" smtClean="0"/>
              <a:pPr>
                <a:defRPr/>
              </a:pPr>
              <a:t>2</a:t>
            </a:fld>
            <a:endParaRPr lang="en-US" dirty="0"/>
          </a:p>
        </p:txBody>
      </p:sp>
    </p:spTree>
    <p:extLst>
      <p:ext uri="{BB962C8B-B14F-4D97-AF65-F5344CB8AC3E}">
        <p14:creationId xmlns:p14="http://schemas.microsoft.com/office/powerpoint/2010/main" val="671616162"/>
      </p:ext>
    </p:extLst>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32"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out)">
                                      <p:cBhvr>
                                        <p:cTn id="7" dur="1000"/>
                                        <p:tgtEl>
                                          <p:spTgt spid="3">
                                            <p:txEl>
                                              <p:pRg st="0" end="0"/>
                                            </p:txEl>
                                          </p:spTgt>
                                        </p:tgtEl>
                                      </p:cBhvr>
                                    </p:animEffect>
                                  </p:childTnLst>
                                </p:cTn>
                              </p:par>
                              <p:par>
                                <p:cTn id="8" presetID="8" presetClass="entr" presetSubtype="32"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amond(out)">
                                      <p:cBhvr>
                                        <p:cTn id="10" dur="1000"/>
                                        <p:tgtEl>
                                          <p:spTgt spid="3">
                                            <p:txEl>
                                              <p:pRg st="1" end="1"/>
                                            </p:txEl>
                                          </p:spTgt>
                                        </p:tgtEl>
                                      </p:cBhvr>
                                    </p:animEffect>
                                  </p:childTnLst>
                                </p:cTn>
                              </p:par>
                              <p:par>
                                <p:cTn id="11" presetID="8" presetClass="entr" presetSubtype="32"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amond(out)">
                                      <p:cBhvr>
                                        <p:cTn id="13" dur="1000"/>
                                        <p:tgtEl>
                                          <p:spTgt spid="3">
                                            <p:txEl>
                                              <p:pRg st="2" end="2"/>
                                            </p:txEl>
                                          </p:spTgt>
                                        </p:tgtEl>
                                      </p:cBhvr>
                                    </p:animEffect>
                                  </p:childTnLst>
                                </p:cTn>
                              </p:par>
                              <p:par>
                                <p:cTn id="14" presetID="8" presetClass="entr" presetSubtype="32"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diamond(out)">
                                      <p:cBhvr>
                                        <p:cTn id="16" dur="1000"/>
                                        <p:tgtEl>
                                          <p:spTgt spid="3">
                                            <p:txEl>
                                              <p:pRg st="3" end="3"/>
                                            </p:txEl>
                                          </p:spTgt>
                                        </p:tgtEl>
                                      </p:cBhvr>
                                    </p:animEffect>
                                  </p:childTnLst>
                                </p:cTn>
                              </p:par>
                              <p:par>
                                <p:cTn id="17" presetID="8" presetClass="entr" presetSubtype="32"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diamond(out)">
                                      <p:cBhvr>
                                        <p:cTn id="19"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Mainframe Replication and Disaster </a:t>
            </a:r>
            <a:r>
              <a:rPr lang="en-US" b="1" dirty="0" smtClean="0"/>
              <a:t>Recovery </a:t>
            </a:r>
            <a:r>
              <a:rPr lang="en-US" b="1" dirty="0"/>
              <a:t>Services </a:t>
            </a:r>
          </a:p>
        </p:txBody>
      </p:sp>
      <p:sp>
        <p:nvSpPr>
          <p:cNvPr id="3" name="Content Placeholder 2"/>
          <p:cNvSpPr>
            <a:spLocks noGrp="1"/>
          </p:cNvSpPr>
          <p:nvPr>
            <p:ph idx="1"/>
          </p:nvPr>
        </p:nvSpPr>
        <p:spPr/>
        <p:txBody>
          <a:bodyPr>
            <a:normAutofit/>
          </a:bodyPr>
          <a:lstStyle/>
          <a:p>
            <a:pPr marL="0" indent="0" fontAlgn="auto">
              <a:spcAft>
                <a:spcPts val="0"/>
              </a:spcAft>
              <a:buNone/>
              <a:defRPr/>
            </a:pPr>
            <a:r>
              <a:rPr lang="en-US" sz="2400" b="1" dirty="0" smtClean="0"/>
              <a:t>Problem Statement (cont):</a:t>
            </a:r>
          </a:p>
          <a:p>
            <a:pPr fontAlgn="auto">
              <a:spcAft>
                <a:spcPts val="0"/>
              </a:spcAft>
              <a:defRPr/>
            </a:pPr>
            <a:r>
              <a:rPr lang="en-US" sz="1800" dirty="0" smtClean="0"/>
              <a:t>The GPAA does not have a DR facility with </a:t>
            </a:r>
            <a:r>
              <a:rPr lang="en-US" sz="1800" dirty="0"/>
              <a:t>dedicated</a:t>
            </a:r>
            <a:r>
              <a:rPr lang="en-US" sz="1800" dirty="0" smtClean="0"/>
              <a:t> infrastructure for the mainframe (Used a Syndicated environment)</a:t>
            </a:r>
          </a:p>
          <a:p>
            <a:pPr fontAlgn="auto">
              <a:spcAft>
                <a:spcPts val="0"/>
              </a:spcAft>
              <a:defRPr/>
            </a:pPr>
            <a:r>
              <a:rPr lang="en-US" sz="1800" dirty="0" smtClean="0"/>
              <a:t>In case of a disaster the recovery of the mainframe and application takes anything from 12 to hours (Tape based)  - </a:t>
            </a:r>
            <a:r>
              <a:rPr lang="en-US" sz="1800" dirty="0"/>
              <a:t>C</a:t>
            </a:r>
            <a:r>
              <a:rPr lang="en-US" sz="1800" dirty="0" smtClean="0"/>
              <a:t>urrent RPO = 1 hour – Business expected RPO – Not achievable.</a:t>
            </a:r>
          </a:p>
          <a:p>
            <a:pPr fontAlgn="auto">
              <a:spcAft>
                <a:spcPts val="0"/>
              </a:spcAft>
              <a:defRPr/>
            </a:pPr>
            <a:r>
              <a:rPr lang="en-US" sz="1800" dirty="0" smtClean="0"/>
              <a:t>During the recovery time most of the other business applications are also unavailable due to the tight integration.  This is not acceptable to our business and clients and need to be addressed.</a:t>
            </a:r>
          </a:p>
          <a:p>
            <a:pPr fontAlgn="auto">
              <a:spcAft>
                <a:spcPts val="0"/>
              </a:spcAft>
              <a:defRPr/>
            </a:pPr>
            <a:endParaRPr lang="en-US" sz="1800" dirty="0"/>
          </a:p>
        </p:txBody>
      </p:sp>
      <p:sp>
        <p:nvSpPr>
          <p:cNvPr id="4" name="Footer Placeholder 3"/>
          <p:cNvSpPr>
            <a:spLocks noGrp="1"/>
          </p:cNvSpPr>
          <p:nvPr>
            <p:ph type="ftr" sz="quarter" idx="11"/>
          </p:nvPr>
        </p:nvSpPr>
        <p:spPr/>
        <p:txBody>
          <a:bodyPr/>
          <a:lstStyle/>
          <a:p>
            <a:pPr>
              <a:defRPr/>
            </a:pPr>
            <a:r>
              <a:rPr lang="en-US" dirty="0" smtClean="0"/>
              <a:t>Towards Excellence</a:t>
            </a:r>
            <a:endParaRPr lang="en-US" dirty="0"/>
          </a:p>
        </p:txBody>
      </p:sp>
      <p:sp>
        <p:nvSpPr>
          <p:cNvPr id="5" name="Slide Number Placeholder 4"/>
          <p:cNvSpPr>
            <a:spLocks noGrp="1"/>
          </p:cNvSpPr>
          <p:nvPr>
            <p:ph type="sldNum" sz="quarter" idx="12"/>
          </p:nvPr>
        </p:nvSpPr>
        <p:spPr/>
        <p:txBody>
          <a:bodyPr/>
          <a:lstStyle/>
          <a:p>
            <a:pPr>
              <a:defRPr/>
            </a:pPr>
            <a:fld id="{312C1298-2BA3-624A-ABAA-C8AB13124BE3}" type="slidenum">
              <a:rPr lang="en-US" smtClean="0"/>
              <a:pPr>
                <a:defRPr/>
              </a:pPr>
              <a:t>3</a:t>
            </a:fld>
            <a:endParaRPr lang="en-US" dirty="0"/>
          </a:p>
        </p:txBody>
      </p:sp>
    </p:spTree>
    <p:extLst>
      <p:ext uri="{BB962C8B-B14F-4D97-AF65-F5344CB8AC3E}">
        <p14:creationId xmlns:p14="http://schemas.microsoft.com/office/powerpoint/2010/main" val="1486180624"/>
      </p:ext>
    </p:extLst>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32"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out)">
                                      <p:cBhvr>
                                        <p:cTn id="7" dur="1000"/>
                                        <p:tgtEl>
                                          <p:spTgt spid="3">
                                            <p:txEl>
                                              <p:pRg st="0" end="0"/>
                                            </p:txEl>
                                          </p:spTgt>
                                        </p:tgtEl>
                                      </p:cBhvr>
                                    </p:animEffect>
                                  </p:childTnLst>
                                </p:cTn>
                              </p:par>
                              <p:par>
                                <p:cTn id="8" presetID="8" presetClass="entr" presetSubtype="32"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amond(out)">
                                      <p:cBhvr>
                                        <p:cTn id="10" dur="1000"/>
                                        <p:tgtEl>
                                          <p:spTgt spid="3">
                                            <p:txEl>
                                              <p:pRg st="1" end="1"/>
                                            </p:txEl>
                                          </p:spTgt>
                                        </p:tgtEl>
                                      </p:cBhvr>
                                    </p:animEffect>
                                  </p:childTnLst>
                                </p:cTn>
                              </p:par>
                              <p:par>
                                <p:cTn id="11" presetID="8" presetClass="entr" presetSubtype="32"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amond(out)">
                                      <p:cBhvr>
                                        <p:cTn id="13" dur="1000"/>
                                        <p:tgtEl>
                                          <p:spTgt spid="3">
                                            <p:txEl>
                                              <p:pRg st="2" end="2"/>
                                            </p:txEl>
                                          </p:spTgt>
                                        </p:tgtEl>
                                      </p:cBhvr>
                                    </p:animEffect>
                                  </p:childTnLst>
                                </p:cTn>
                              </p:par>
                              <p:par>
                                <p:cTn id="14" presetID="8" presetClass="entr" presetSubtype="32"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diamond(out)">
                                      <p:cBhvr>
                                        <p:cTn id="1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Mainframe Replication and Disaster </a:t>
            </a:r>
            <a:r>
              <a:rPr lang="en-US" b="1" dirty="0" smtClean="0"/>
              <a:t>Recovery </a:t>
            </a:r>
            <a:r>
              <a:rPr lang="en-US" b="1" dirty="0"/>
              <a:t>Services </a:t>
            </a:r>
          </a:p>
        </p:txBody>
      </p:sp>
      <p:sp>
        <p:nvSpPr>
          <p:cNvPr id="3" name="Content Placeholder 2"/>
          <p:cNvSpPr>
            <a:spLocks noGrp="1"/>
          </p:cNvSpPr>
          <p:nvPr>
            <p:ph idx="1"/>
          </p:nvPr>
        </p:nvSpPr>
        <p:spPr/>
        <p:txBody>
          <a:bodyPr>
            <a:normAutofit fontScale="85000" lnSpcReduction="20000"/>
          </a:bodyPr>
          <a:lstStyle/>
          <a:p>
            <a:pPr marL="0" indent="0" fontAlgn="auto">
              <a:spcAft>
                <a:spcPts val="0"/>
              </a:spcAft>
              <a:buNone/>
              <a:defRPr/>
            </a:pPr>
            <a:r>
              <a:rPr lang="en-US" sz="2400" b="1" dirty="0" smtClean="0"/>
              <a:t>Objectives:</a:t>
            </a:r>
          </a:p>
          <a:p>
            <a:pPr fontAlgn="auto">
              <a:spcAft>
                <a:spcPts val="0"/>
              </a:spcAft>
              <a:defRPr/>
            </a:pPr>
            <a:r>
              <a:rPr lang="en-US" sz="1800" dirty="0" smtClean="0"/>
              <a:t>Reduce the RTO and RPO to as minimal possible by employing new techniques and technology</a:t>
            </a:r>
          </a:p>
          <a:p>
            <a:pPr fontAlgn="auto">
              <a:spcAft>
                <a:spcPts val="0"/>
              </a:spcAft>
              <a:defRPr/>
            </a:pPr>
            <a:r>
              <a:rPr lang="en-US" sz="1800" dirty="0" smtClean="0"/>
              <a:t>Move to a position where we have a ‘Hot Standby’  solution reducing the RPO significantly – to be in line with the other applications (minimal data loss and cross application data integrity problems ).</a:t>
            </a:r>
          </a:p>
          <a:p>
            <a:pPr fontAlgn="auto">
              <a:spcAft>
                <a:spcPts val="0"/>
              </a:spcAft>
              <a:defRPr/>
            </a:pPr>
            <a:r>
              <a:rPr lang="en-US" sz="1800" dirty="0" smtClean="0"/>
              <a:t>There are various ways to replicate the data between the active and the warm standby platform but we will leave this to the innovation of the respondents.</a:t>
            </a:r>
          </a:p>
          <a:p>
            <a:pPr fontAlgn="auto">
              <a:spcAft>
                <a:spcPts val="0"/>
              </a:spcAft>
              <a:defRPr/>
            </a:pPr>
            <a:r>
              <a:rPr lang="en-US" sz="1800" dirty="0" smtClean="0"/>
              <a:t>Move away from the recovery from Cassettes.</a:t>
            </a:r>
          </a:p>
          <a:p>
            <a:pPr fontAlgn="auto">
              <a:spcAft>
                <a:spcPts val="0"/>
              </a:spcAft>
              <a:defRPr/>
            </a:pPr>
            <a:endParaRPr lang="en-US" sz="1800" dirty="0"/>
          </a:p>
          <a:p>
            <a:pPr fontAlgn="auto">
              <a:spcAft>
                <a:spcPts val="0"/>
              </a:spcAft>
              <a:defRPr/>
            </a:pPr>
            <a:endParaRPr lang="en-US" sz="1800" dirty="0" smtClean="0"/>
          </a:p>
          <a:p>
            <a:pPr fontAlgn="auto">
              <a:spcAft>
                <a:spcPts val="0"/>
              </a:spcAft>
              <a:defRPr/>
            </a:pPr>
            <a:r>
              <a:rPr lang="en-US" sz="1800" dirty="0" smtClean="0"/>
              <a:t>The GPAA is in a modernisation phase where one of the objectives is to migrate the mainframe to a more modern Software Platform.</a:t>
            </a:r>
            <a:endParaRPr lang="en-US" sz="1800" dirty="0"/>
          </a:p>
        </p:txBody>
      </p:sp>
      <p:sp>
        <p:nvSpPr>
          <p:cNvPr id="4" name="Footer Placeholder 3"/>
          <p:cNvSpPr>
            <a:spLocks noGrp="1"/>
          </p:cNvSpPr>
          <p:nvPr>
            <p:ph type="ftr" sz="quarter" idx="11"/>
          </p:nvPr>
        </p:nvSpPr>
        <p:spPr/>
        <p:txBody>
          <a:bodyPr/>
          <a:lstStyle/>
          <a:p>
            <a:pPr>
              <a:defRPr/>
            </a:pPr>
            <a:r>
              <a:rPr lang="en-US" dirty="0" smtClean="0"/>
              <a:t>Towards Excellence</a:t>
            </a:r>
            <a:endParaRPr lang="en-US" dirty="0"/>
          </a:p>
        </p:txBody>
      </p:sp>
      <p:sp>
        <p:nvSpPr>
          <p:cNvPr id="5" name="Slide Number Placeholder 4"/>
          <p:cNvSpPr>
            <a:spLocks noGrp="1"/>
          </p:cNvSpPr>
          <p:nvPr>
            <p:ph type="sldNum" sz="quarter" idx="12"/>
          </p:nvPr>
        </p:nvSpPr>
        <p:spPr/>
        <p:txBody>
          <a:bodyPr/>
          <a:lstStyle/>
          <a:p>
            <a:pPr>
              <a:defRPr/>
            </a:pPr>
            <a:fld id="{312C1298-2BA3-624A-ABAA-C8AB13124BE3}" type="slidenum">
              <a:rPr lang="en-US" smtClean="0"/>
              <a:pPr>
                <a:defRPr/>
              </a:pPr>
              <a:t>4</a:t>
            </a:fld>
            <a:endParaRPr lang="en-US" dirty="0"/>
          </a:p>
        </p:txBody>
      </p:sp>
    </p:spTree>
    <p:extLst>
      <p:ext uri="{BB962C8B-B14F-4D97-AF65-F5344CB8AC3E}">
        <p14:creationId xmlns:p14="http://schemas.microsoft.com/office/powerpoint/2010/main" val="1345349770"/>
      </p:ext>
    </p:extLst>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32"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out)">
                                      <p:cBhvr>
                                        <p:cTn id="7" dur="1000"/>
                                        <p:tgtEl>
                                          <p:spTgt spid="3">
                                            <p:txEl>
                                              <p:pRg st="0" end="0"/>
                                            </p:txEl>
                                          </p:spTgt>
                                        </p:tgtEl>
                                      </p:cBhvr>
                                    </p:animEffect>
                                  </p:childTnLst>
                                </p:cTn>
                              </p:par>
                              <p:par>
                                <p:cTn id="8" presetID="8" presetClass="entr" presetSubtype="32"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amond(out)">
                                      <p:cBhvr>
                                        <p:cTn id="10" dur="1000"/>
                                        <p:tgtEl>
                                          <p:spTgt spid="3">
                                            <p:txEl>
                                              <p:pRg st="1" end="1"/>
                                            </p:txEl>
                                          </p:spTgt>
                                        </p:tgtEl>
                                      </p:cBhvr>
                                    </p:animEffect>
                                  </p:childTnLst>
                                </p:cTn>
                              </p:par>
                              <p:par>
                                <p:cTn id="11" presetID="8" presetClass="entr" presetSubtype="32"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amond(out)">
                                      <p:cBhvr>
                                        <p:cTn id="13" dur="1000"/>
                                        <p:tgtEl>
                                          <p:spTgt spid="3">
                                            <p:txEl>
                                              <p:pRg st="2" end="2"/>
                                            </p:txEl>
                                          </p:spTgt>
                                        </p:tgtEl>
                                      </p:cBhvr>
                                    </p:animEffect>
                                  </p:childTnLst>
                                </p:cTn>
                              </p:par>
                              <p:par>
                                <p:cTn id="14" presetID="8" presetClass="entr" presetSubtype="32"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diamond(out)">
                                      <p:cBhvr>
                                        <p:cTn id="16" dur="1000"/>
                                        <p:tgtEl>
                                          <p:spTgt spid="3">
                                            <p:txEl>
                                              <p:pRg st="3" end="3"/>
                                            </p:txEl>
                                          </p:spTgt>
                                        </p:tgtEl>
                                      </p:cBhvr>
                                    </p:animEffect>
                                  </p:childTnLst>
                                </p:cTn>
                              </p:par>
                              <p:par>
                                <p:cTn id="17" presetID="8" presetClass="entr" presetSubtype="32"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diamond(out)">
                                      <p:cBhvr>
                                        <p:cTn id="19" dur="1000"/>
                                        <p:tgtEl>
                                          <p:spTgt spid="3">
                                            <p:txEl>
                                              <p:pRg st="4" end="4"/>
                                            </p:txEl>
                                          </p:spTgt>
                                        </p:tgtEl>
                                      </p:cBhvr>
                                    </p:animEffect>
                                  </p:childTnLst>
                                </p:cTn>
                              </p:par>
                              <p:par>
                                <p:cTn id="20" presetID="8" presetClass="entr" presetSubtype="32"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diamond(out)">
                                      <p:cBhvr>
                                        <p:cTn id="22"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Mainframe Replication and Disaster </a:t>
            </a:r>
            <a:r>
              <a:rPr lang="en-US" b="1" dirty="0" smtClean="0"/>
              <a:t>Recovery </a:t>
            </a:r>
            <a:r>
              <a:rPr lang="en-US" b="1" dirty="0"/>
              <a:t>Services </a:t>
            </a:r>
          </a:p>
        </p:txBody>
      </p:sp>
      <p:sp>
        <p:nvSpPr>
          <p:cNvPr id="3" name="Content Placeholder 2"/>
          <p:cNvSpPr>
            <a:spLocks noGrp="1"/>
          </p:cNvSpPr>
          <p:nvPr>
            <p:ph idx="1"/>
          </p:nvPr>
        </p:nvSpPr>
        <p:spPr/>
        <p:txBody>
          <a:bodyPr>
            <a:normAutofit fontScale="85000" lnSpcReduction="20000"/>
          </a:bodyPr>
          <a:lstStyle/>
          <a:p>
            <a:pPr marL="0" indent="0" fontAlgn="auto">
              <a:spcAft>
                <a:spcPts val="0"/>
              </a:spcAft>
              <a:buNone/>
              <a:defRPr/>
            </a:pPr>
            <a:r>
              <a:rPr lang="en-US" sz="2400" b="1" dirty="0" smtClean="0"/>
              <a:t>Challenges and Points to note:</a:t>
            </a:r>
          </a:p>
          <a:p>
            <a:pPr fontAlgn="auto">
              <a:spcAft>
                <a:spcPts val="0"/>
              </a:spcAft>
              <a:defRPr/>
            </a:pPr>
            <a:r>
              <a:rPr lang="en-US" sz="1800" dirty="0" smtClean="0"/>
              <a:t>The PLOGS/Archive logs are not switched on, on the History Database.</a:t>
            </a:r>
          </a:p>
          <a:p>
            <a:pPr fontAlgn="auto">
              <a:spcAft>
                <a:spcPts val="0"/>
              </a:spcAft>
              <a:defRPr/>
            </a:pPr>
            <a:r>
              <a:rPr lang="en-US" sz="1800" dirty="0" smtClean="0"/>
              <a:t>The PLOGs/Archive logs are also not switched on, on the active database when we process our monthly Payment  and Contribution Reconciliation runs.  This is due to the volume of the transactions and the PLOGS that will be created.  We protect ourselves by means of full backups before and after the respective runs (twice per month over weekends).</a:t>
            </a:r>
          </a:p>
          <a:p>
            <a:pPr fontAlgn="auto">
              <a:spcAft>
                <a:spcPts val="0"/>
              </a:spcAft>
              <a:defRPr/>
            </a:pPr>
            <a:r>
              <a:rPr lang="en-US" sz="1800" dirty="0" smtClean="0"/>
              <a:t>Archiving of data from the Active database to the History database is done once a month (at least)  and because the Archive database is Read Only we archive on a file mechanism rather than on a Record mechanism using Adabas utilities.</a:t>
            </a:r>
          </a:p>
          <a:p>
            <a:pPr fontAlgn="auto">
              <a:spcAft>
                <a:spcPts val="0"/>
              </a:spcAft>
              <a:defRPr/>
            </a:pPr>
            <a:r>
              <a:rPr lang="en-US" sz="1800" dirty="0" smtClean="0"/>
              <a:t>During a DR or a DR test the GPAA’s mainframe support staff will operate the mainframe/LPAR dedicated to the GPAA at the Service Provider’s Data Centre.</a:t>
            </a:r>
          </a:p>
          <a:p>
            <a:pPr fontAlgn="auto">
              <a:spcAft>
                <a:spcPts val="0"/>
              </a:spcAft>
              <a:defRPr/>
            </a:pPr>
            <a:r>
              <a:rPr lang="en-US" sz="1800" dirty="0" smtClean="0"/>
              <a:t>The GPAA will conduct regular verifications to ensure that the data on the two systems are fully </a:t>
            </a:r>
            <a:r>
              <a:rPr lang="en-US" sz="1800" smtClean="0"/>
              <a:t>in synch.</a:t>
            </a:r>
            <a:endParaRPr lang="en-US" sz="1800" dirty="0" smtClean="0"/>
          </a:p>
          <a:p>
            <a:pPr fontAlgn="auto">
              <a:spcAft>
                <a:spcPts val="0"/>
              </a:spcAft>
              <a:defRPr/>
            </a:pPr>
            <a:endParaRPr lang="en-US" sz="1800" dirty="0"/>
          </a:p>
          <a:p>
            <a:pPr fontAlgn="auto">
              <a:spcAft>
                <a:spcPts val="0"/>
              </a:spcAft>
              <a:defRPr/>
            </a:pPr>
            <a:endParaRPr lang="en-US" sz="1800" dirty="0" smtClean="0"/>
          </a:p>
          <a:p>
            <a:pPr fontAlgn="auto">
              <a:spcAft>
                <a:spcPts val="0"/>
              </a:spcAft>
              <a:defRPr/>
            </a:pPr>
            <a:endParaRPr lang="en-US" sz="1800" dirty="0" smtClean="0"/>
          </a:p>
        </p:txBody>
      </p:sp>
      <p:sp>
        <p:nvSpPr>
          <p:cNvPr id="4" name="Footer Placeholder 3"/>
          <p:cNvSpPr>
            <a:spLocks noGrp="1"/>
          </p:cNvSpPr>
          <p:nvPr>
            <p:ph type="ftr" sz="quarter" idx="11"/>
          </p:nvPr>
        </p:nvSpPr>
        <p:spPr/>
        <p:txBody>
          <a:bodyPr/>
          <a:lstStyle/>
          <a:p>
            <a:pPr>
              <a:defRPr/>
            </a:pPr>
            <a:r>
              <a:rPr lang="en-US" dirty="0" smtClean="0"/>
              <a:t>Towards Excellence</a:t>
            </a:r>
            <a:endParaRPr lang="en-US" dirty="0"/>
          </a:p>
        </p:txBody>
      </p:sp>
      <p:sp>
        <p:nvSpPr>
          <p:cNvPr id="5" name="Slide Number Placeholder 4"/>
          <p:cNvSpPr>
            <a:spLocks noGrp="1"/>
          </p:cNvSpPr>
          <p:nvPr>
            <p:ph type="sldNum" sz="quarter" idx="12"/>
          </p:nvPr>
        </p:nvSpPr>
        <p:spPr/>
        <p:txBody>
          <a:bodyPr/>
          <a:lstStyle/>
          <a:p>
            <a:pPr>
              <a:defRPr/>
            </a:pPr>
            <a:fld id="{312C1298-2BA3-624A-ABAA-C8AB13124BE3}" type="slidenum">
              <a:rPr lang="en-US" smtClean="0"/>
              <a:pPr>
                <a:defRPr/>
              </a:pPr>
              <a:t>5</a:t>
            </a:fld>
            <a:endParaRPr lang="en-US" dirty="0"/>
          </a:p>
        </p:txBody>
      </p:sp>
    </p:spTree>
    <p:extLst>
      <p:ext uri="{BB962C8B-B14F-4D97-AF65-F5344CB8AC3E}">
        <p14:creationId xmlns:p14="http://schemas.microsoft.com/office/powerpoint/2010/main" val="2620479261"/>
      </p:ext>
    </p:extLst>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32"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out)">
                                      <p:cBhvr>
                                        <p:cTn id="7" dur="1000"/>
                                        <p:tgtEl>
                                          <p:spTgt spid="3">
                                            <p:txEl>
                                              <p:pRg st="0" end="0"/>
                                            </p:txEl>
                                          </p:spTgt>
                                        </p:tgtEl>
                                      </p:cBhvr>
                                    </p:animEffect>
                                  </p:childTnLst>
                                </p:cTn>
                              </p:par>
                              <p:par>
                                <p:cTn id="8" presetID="8" presetClass="entr" presetSubtype="32"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amond(out)">
                                      <p:cBhvr>
                                        <p:cTn id="10" dur="1000"/>
                                        <p:tgtEl>
                                          <p:spTgt spid="3">
                                            <p:txEl>
                                              <p:pRg st="1" end="1"/>
                                            </p:txEl>
                                          </p:spTgt>
                                        </p:tgtEl>
                                      </p:cBhvr>
                                    </p:animEffect>
                                  </p:childTnLst>
                                </p:cTn>
                              </p:par>
                              <p:par>
                                <p:cTn id="11" presetID="8" presetClass="entr" presetSubtype="32"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amond(out)">
                                      <p:cBhvr>
                                        <p:cTn id="13" dur="1000"/>
                                        <p:tgtEl>
                                          <p:spTgt spid="3">
                                            <p:txEl>
                                              <p:pRg st="2" end="2"/>
                                            </p:txEl>
                                          </p:spTgt>
                                        </p:tgtEl>
                                      </p:cBhvr>
                                    </p:animEffect>
                                  </p:childTnLst>
                                </p:cTn>
                              </p:par>
                              <p:par>
                                <p:cTn id="14" presetID="8" presetClass="entr" presetSubtype="32"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diamond(out)">
                                      <p:cBhvr>
                                        <p:cTn id="16" dur="1000"/>
                                        <p:tgtEl>
                                          <p:spTgt spid="3">
                                            <p:txEl>
                                              <p:pRg st="3" end="3"/>
                                            </p:txEl>
                                          </p:spTgt>
                                        </p:tgtEl>
                                      </p:cBhvr>
                                    </p:animEffect>
                                  </p:childTnLst>
                                </p:cTn>
                              </p:par>
                              <p:par>
                                <p:cTn id="17" presetID="8" presetClass="entr" presetSubtype="32"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diamond(out)">
                                      <p:cBhvr>
                                        <p:cTn id="19" dur="1000"/>
                                        <p:tgtEl>
                                          <p:spTgt spid="3">
                                            <p:txEl>
                                              <p:pRg st="4" end="4"/>
                                            </p:txEl>
                                          </p:spTgt>
                                        </p:tgtEl>
                                      </p:cBhvr>
                                    </p:animEffect>
                                  </p:childTnLst>
                                </p:cTn>
                              </p:par>
                              <p:par>
                                <p:cTn id="20" presetID="8" presetClass="entr" presetSubtype="32"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diamond(out)">
                                      <p:cBhvr>
                                        <p:cTn id="22"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Mainframe Replication and Disaster </a:t>
            </a:r>
            <a:r>
              <a:rPr lang="en-US" b="1" dirty="0" smtClean="0"/>
              <a:t>Recovery </a:t>
            </a:r>
            <a:r>
              <a:rPr lang="en-US" b="1" dirty="0"/>
              <a:t>Services </a:t>
            </a:r>
          </a:p>
        </p:txBody>
      </p:sp>
      <p:sp>
        <p:nvSpPr>
          <p:cNvPr id="3" name="Content Placeholder 2"/>
          <p:cNvSpPr>
            <a:spLocks noGrp="1"/>
          </p:cNvSpPr>
          <p:nvPr>
            <p:ph idx="1"/>
          </p:nvPr>
        </p:nvSpPr>
        <p:spPr/>
        <p:txBody>
          <a:bodyPr>
            <a:normAutofit fontScale="32500" lnSpcReduction="20000"/>
          </a:bodyPr>
          <a:lstStyle/>
          <a:p>
            <a:pPr marL="0" indent="0" fontAlgn="auto">
              <a:spcAft>
                <a:spcPts val="0"/>
              </a:spcAft>
              <a:buNone/>
              <a:defRPr/>
            </a:pPr>
            <a:r>
              <a:rPr lang="en-US" sz="7200" b="1" dirty="0" smtClean="0"/>
              <a:t>Technical Information about Our Mainframe:</a:t>
            </a:r>
          </a:p>
          <a:p>
            <a:r>
              <a:rPr lang="en-ZA" sz="5200" dirty="0"/>
              <a:t>IBM zBC12 </a:t>
            </a:r>
          </a:p>
          <a:p>
            <a:r>
              <a:rPr lang="en-ZA" sz="5200" dirty="0"/>
              <a:t>Machine type:                  </a:t>
            </a:r>
            <a:r>
              <a:rPr lang="en-ZA" sz="5200" dirty="0" smtClean="0"/>
              <a:t> </a:t>
            </a:r>
            <a:r>
              <a:rPr lang="en-ZA" sz="5200" dirty="0"/>
              <a:t>2828  I02</a:t>
            </a:r>
          </a:p>
          <a:p>
            <a:r>
              <a:rPr lang="en-ZA" sz="5200" dirty="0"/>
              <a:t>Hardware model:            </a:t>
            </a:r>
            <a:r>
              <a:rPr lang="en-ZA" sz="5200" dirty="0" smtClean="0"/>
              <a:t> </a:t>
            </a:r>
            <a:r>
              <a:rPr lang="en-ZA" sz="5200" dirty="0"/>
              <a:t>H06</a:t>
            </a:r>
          </a:p>
          <a:p>
            <a:r>
              <a:rPr lang="en-ZA" sz="5200" dirty="0"/>
              <a:t>Capacity setting:               </a:t>
            </a:r>
            <a:r>
              <a:rPr lang="en-ZA" sz="5200" dirty="0" smtClean="0"/>
              <a:t>I02 </a:t>
            </a:r>
            <a:r>
              <a:rPr lang="en-ZA" sz="5200" dirty="0"/>
              <a:t>- 274MIPS total, 150MIPS UP, 34MSU</a:t>
            </a:r>
          </a:p>
          <a:p>
            <a:r>
              <a:rPr lang="en-ZA" sz="5200" dirty="0"/>
              <a:t>User memory:                    </a:t>
            </a:r>
            <a:r>
              <a:rPr lang="en-ZA" sz="5200" dirty="0" smtClean="0"/>
              <a:t>16GB</a:t>
            </a:r>
            <a:endParaRPr lang="en-ZA" sz="5200" dirty="0"/>
          </a:p>
          <a:p>
            <a:r>
              <a:rPr lang="en-ZA" sz="5200" dirty="0"/>
              <a:t>FICON (</a:t>
            </a:r>
            <a:r>
              <a:rPr lang="en-ZA" sz="5200" dirty="0" err="1"/>
              <a:t>disk,CTC+tape</a:t>
            </a:r>
            <a:r>
              <a:rPr lang="en-ZA" sz="5200" dirty="0"/>
              <a:t>)channels:              12*8GB/s MM</a:t>
            </a:r>
          </a:p>
          <a:p>
            <a:r>
              <a:rPr lang="en-US" sz="5200" dirty="0" smtClean="0"/>
              <a:t>Storage -  2421-961- </a:t>
            </a:r>
            <a:r>
              <a:rPr lang="en-US" sz="5200" dirty="0"/>
              <a:t>IBM DS8870</a:t>
            </a:r>
            <a:endParaRPr lang="en-ZA" sz="5200" dirty="0"/>
          </a:p>
          <a:p>
            <a:pPr fontAlgn="auto">
              <a:spcAft>
                <a:spcPts val="0"/>
              </a:spcAft>
              <a:defRPr/>
            </a:pPr>
            <a:endParaRPr lang="en-US" sz="1800" dirty="0" smtClean="0"/>
          </a:p>
          <a:p>
            <a:pPr fontAlgn="auto">
              <a:spcAft>
                <a:spcPts val="0"/>
              </a:spcAft>
              <a:defRPr/>
            </a:pPr>
            <a:endParaRPr lang="en-US" sz="1800" dirty="0"/>
          </a:p>
          <a:p>
            <a:pPr fontAlgn="auto">
              <a:spcAft>
                <a:spcPts val="0"/>
              </a:spcAft>
              <a:defRPr/>
            </a:pPr>
            <a:endParaRPr lang="en-US" sz="1800" dirty="0"/>
          </a:p>
          <a:p>
            <a:pPr fontAlgn="auto">
              <a:spcAft>
                <a:spcPts val="0"/>
              </a:spcAft>
              <a:defRPr/>
            </a:pPr>
            <a:endParaRPr lang="en-US" sz="1800" dirty="0"/>
          </a:p>
          <a:p>
            <a:pPr fontAlgn="auto">
              <a:spcAft>
                <a:spcPts val="0"/>
              </a:spcAft>
              <a:defRPr/>
            </a:pPr>
            <a:endParaRPr lang="en-US" sz="1800" dirty="0" smtClean="0"/>
          </a:p>
          <a:p>
            <a:pPr fontAlgn="auto">
              <a:spcAft>
                <a:spcPts val="0"/>
              </a:spcAft>
              <a:defRPr/>
            </a:pPr>
            <a:endParaRPr lang="en-US" sz="1800" dirty="0" smtClean="0"/>
          </a:p>
        </p:txBody>
      </p:sp>
      <p:sp>
        <p:nvSpPr>
          <p:cNvPr id="4" name="Footer Placeholder 3"/>
          <p:cNvSpPr>
            <a:spLocks noGrp="1"/>
          </p:cNvSpPr>
          <p:nvPr>
            <p:ph type="ftr" sz="quarter" idx="11"/>
          </p:nvPr>
        </p:nvSpPr>
        <p:spPr/>
        <p:txBody>
          <a:bodyPr/>
          <a:lstStyle/>
          <a:p>
            <a:pPr>
              <a:defRPr/>
            </a:pPr>
            <a:r>
              <a:rPr lang="en-US" dirty="0" smtClean="0"/>
              <a:t>Towards Excellence</a:t>
            </a:r>
            <a:endParaRPr lang="en-US" dirty="0"/>
          </a:p>
        </p:txBody>
      </p:sp>
      <p:sp>
        <p:nvSpPr>
          <p:cNvPr id="5" name="Slide Number Placeholder 4"/>
          <p:cNvSpPr>
            <a:spLocks noGrp="1"/>
          </p:cNvSpPr>
          <p:nvPr>
            <p:ph type="sldNum" sz="quarter" idx="12"/>
          </p:nvPr>
        </p:nvSpPr>
        <p:spPr/>
        <p:txBody>
          <a:bodyPr/>
          <a:lstStyle/>
          <a:p>
            <a:pPr>
              <a:defRPr/>
            </a:pPr>
            <a:fld id="{312C1298-2BA3-624A-ABAA-C8AB13124BE3}" type="slidenum">
              <a:rPr lang="en-US" smtClean="0"/>
              <a:pPr>
                <a:defRPr/>
              </a:pPr>
              <a:t>6</a:t>
            </a:fld>
            <a:endParaRPr lang="en-US" dirty="0"/>
          </a:p>
        </p:txBody>
      </p:sp>
    </p:spTree>
    <p:extLst>
      <p:ext uri="{BB962C8B-B14F-4D97-AF65-F5344CB8AC3E}">
        <p14:creationId xmlns:p14="http://schemas.microsoft.com/office/powerpoint/2010/main" val="2966693379"/>
      </p:ext>
    </p:extLst>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32"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out)">
                                      <p:cBhvr>
                                        <p:cTn id="7" dur="1000"/>
                                        <p:tgtEl>
                                          <p:spTgt spid="3">
                                            <p:txEl>
                                              <p:pRg st="0" end="0"/>
                                            </p:txEl>
                                          </p:spTgt>
                                        </p:tgtEl>
                                      </p:cBhvr>
                                    </p:animEffect>
                                  </p:childTnLst>
                                </p:cTn>
                              </p:par>
                              <p:par>
                                <p:cTn id="8" presetID="8" presetClass="entr" presetSubtype="32"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amond(out)">
                                      <p:cBhvr>
                                        <p:cTn id="10" dur="1000"/>
                                        <p:tgtEl>
                                          <p:spTgt spid="3">
                                            <p:txEl>
                                              <p:pRg st="1" end="1"/>
                                            </p:txEl>
                                          </p:spTgt>
                                        </p:tgtEl>
                                      </p:cBhvr>
                                    </p:animEffect>
                                  </p:childTnLst>
                                </p:cTn>
                              </p:par>
                              <p:par>
                                <p:cTn id="11" presetID="8" presetClass="entr" presetSubtype="32"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amond(out)">
                                      <p:cBhvr>
                                        <p:cTn id="13" dur="1000"/>
                                        <p:tgtEl>
                                          <p:spTgt spid="3">
                                            <p:txEl>
                                              <p:pRg st="2" end="2"/>
                                            </p:txEl>
                                          </p:spTgt>
                                        </p:tgtEl>
                                      </p:cBhvr>
                                    </p:animEffect>
                                  </p:childTnLst>
                                </p:cTn>
                              </p:par>
                              <p:par>
                                <p:cTn id="14" presetID="8" presetClass="entr" presetSubtype="32"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diamond(out)">
                                      <p:cBhvr>
                                        <p:cTn id="16" dur="1000"/>
                                        <p:tgtEl>
                                          <p:spTgt spid="3">
                                            <p:txEl>
                                              <p:pRg st="3" end="3"/>
                                            </p:txEl>
                                          </p:spTgt>
                                        </p:tgtEl>
                                      </p:cBhvr>
                                    </p:animEffect>
                                  </p:childTnLst>
                                </p:cTn>
                              </p:par>
                              <p:par>
                                <p:cTn id="17" presetID="8" presetClass="entr" presetSubtype="32"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diamond(out)">
                                      <p:cBhvr>
                                        <p:cTn id="19" dur="1000"/>
                                        <p:tgtEl>
                                          <p:spTgt spid="3">
                                            <p:txEl>
                                              <p:pRg st="4" end="4"/>
                                            </p:txEl>
                                          </p:spTgt>
                                        </p:tgtEl>
                                      </p:cBhvr>
                                    </p:animEffect>
                                  </p:childTnLst>
                                </p:cTn>
                              </p:par>
                              <p:par>
                                <p:cTn id="20" presetID="8" presetClass="entr" presetSubtype="32"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diamond(out)">
                                      <p:cBhvr>
                                        <p:cTn id="22" dur="1000"/>
                                        <p:tgtEl>
                                          <p:spTgt spid="3">
                                            <p:txEl>
                                              <p:pRg st="5" end="5"/>
                                            </p:txEl>
                                          </p:spTgt>
                                        </p:tgtEl>
                                      </p:cBhvr>
                                    </p:animEffect>
                                  </p:childTnLst>
                                </p:cTn>
                              </p:par>
                              <p:par>
                                <p:cTn id="23" presetID="8" presetClass="entr" presetSubtype="32"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diamond(out)">
                                      <p:cBhvr>
                                        <p:cTn id="25" dur="1000"/>
                                        <p:tgtEl>
                                          <p:spTgt spid="3">
                                            <p:txEl>
                                              <p:pRg st="6" end="6"/>
                                            </p:txEl>
                                          </p:spTgt>
                                        </p:tgtEl>
                                      </p:cBhvr>
                                    </p:animEffect>
                                  </p:childTnLst>
                                </p:cTn>
                              </p:par>
                              <p:par>
                                <p:cTn id="26" presetID="8" presetClass="entr" presetSubtype="32"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diamond(out)">
                                      <p:cBhvr>
                                        <p:cTn id="28"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Mainframe Replication and Disaster </a:t>
            </a:r>
            <a:r>
              <a:rPr lang="en-US" b="1" dirty="0" smtClean="0"/>
              <a:t>Recovery </a:t>
            </a:r>
            <a:r>
              <a:rPr lang="en-US" b="1" dirty="0"/>
              <a:t>Services </a:t>
            </a:r>
          </a:p>
        </p:txBody>
      </p:sp>
      <p:sp>
        <p:nvSpPr>
          <p:cNvPr id="3" name="Content Placeholder 2"/>
          <p:cNvSpPr>
            <a:spLocks noGrp="1"/>
          </p:cNvSpPr>
          <p:nvPr>
            <p:ph idx="1"/>
          </p:nvPr>
        </p:nvSpPr>
        <p:spPr/>
        <p:txBody>
          <a:bodyPr>
            <a:normAutofit fontScale="25000" lnSpcReduction="20000"/>
          </a:bodyPr>
          <a:lstStyle/>
          <a:p>
            <a:pPr marL="0" indent="0" fontAlgn="auto">
              <a:spcAft>
                <a:spcPts val="0"/>
              </a:spcAft>
              <a:buNone/>
              <a:defRPr/>
            </a:pPr>
            <a:r>
              <a:rPr lang="en-US" sz="7200" b="1" dirty="0" smtClean="0"/>
              <a:t>Technical Information about Our Mainframe (Cont):</a:t>
            </a:r>
          </a:p>
          <a:p>
            <a:pPr fontAlgn="auto">
              <a:spcAft>
                <a:spcPts val="0"/>
              </a:spcAft>
              <a:defRPr/>
            </a:pPr>
            <a:endParaRPr lang="en-US" sz="1800" dirty="0" smtClean="0"/>
          </a:p>
          <a:p>
            <a:pPr fontAlgn="auto">
              <a:spcAft>
                <a:spcPts val="0"/>
              </a:spcAft>
              <a:defRPr/>
            </a:pPr>
            <a:endParaRPr lang="en-US" sz="1800" dirty="0"/>
          </a:p>
          <a:p>
            <a:pPr lvl="0"/>
            <a:r>
              <a:rPr lang="en-US" sz="6800" dirty="0" smtClean="0"/>
              <a:t>3.6TB DASD storage dedicated disk storage for replication</a:t>
            </a:r>
            <a:endParaRPr lang="en-ZA" sz="6800" dirty="0" smtClean="0"/>
          </a:p>
          <a:p>
            <a:pPr lvl="0"/>
            <a:r>
              <a:rPr lang="en-US" sz="6800" dirty="0" smtClean="0"/>
              <a:t>140 MIPS (in case of Test or invocation). The full 140 MIPS should only be active in the case of a test or a real disaster.   During the replication the MIPS utilization should be limited to the maximum capacity that will be required for the replication.</a:t>
            </a:r>
            <a:endParaRPr lang="en-ZA" sz="6800" dirty="0" smtClean="0"/>
          </a:p>
          <a:p>
            <a:pPr lvl="0"/>
            <a:r>
              <a:rPr lang="en-US" sz="6800" dirty="0" smtClean="0"/>
              <a:t>The service provider to propose how many MIPS will be required for the replication.</a:t>
            </a:r>
            <a:endParaRPr lang="en-ZA" sz="6800" dirty="0" smtClean="0"/>
          </a:p>
          <a:p>
            <a:pPr lvl="0"/>
            <a:r>
              <a:rPr lang="en-US" sz="6800" dirty="0" smtClean="0"/>
              <a:t>ZOS 2.1 capable operating system.</a:t>
            </a:r>
            <a:endParaRPr lang="en-ZA" sz="6800" dirty="0" smtClean="0"/>
          </a:p>
          <a:p>
            <a:pPr lvl="0"/>
            <a:r>
              <a:rPr lang="en-US" sz="6800" dirty="0" smtClean="0"/>
              <a:t>3592 tape drives  for bulk data restores and for backups</a:t>
            </a:r>
            <a:endParaRPr lang="en-ZA" sz="6800" dirty="0" smtClean="0"/>
          </a:p>
          <a:p>
            <a:pPr fontAlgn="auto">
              <a:spcAft>
                <a:spcPts val="0"/>
              </a:spcAft>
              <a:defRPr/>
            </a:pPr>
            <a:endParaRPr lang="en-US" sz="1800" dirty="0" smtClean="0"/>
          </a:p>
          <a:p>
            <a:pPr fontAlgn="auto">
              <a:spcAft>
                <a:spcPts val="0"/>
              </a:spcAft>
              <a:defRPr/>
            </a:pPr>
            <a:endParaRPr lang="en-US" sz="1800" dirty="0"/>
          </a:p>
          <a:p>
            <a:pPr fontAlgn="auto">
              <a:spcAft>
                <a:spcPts val="0"/>
              </a:spcAft>
              <a:defRPr/>
            </a:pPr>
            <a:endParaRPr lang="en-US" sz="1800" dirty="0" smtClean="0"/>
          </a:p>
          <a:p>
            <a:pPr fontAlgn="auto">
              <a:spcAft>
                <a:spcPts val="0"/>
              </a:spcAft>
              <a:defRPr/>
            </a:pPr>
            <a:endParaRPr lang="en-US" sz="1800" dirty="0" smtClean="0"/>
          </a:p>
        </p:txBody>
      </p:sp>
      <p:sp>
        <p:nvSpPr>
          <p:cNvPr id="4" name="Footer Placeholder 3"/>
          <p:cNvSpPr>
            <a:spLocks noGrp="1"/>
          </p:cNvSpPr>
          <p:nvPr>
            <p:ph type="ftr" sz="quarter" idx="11"/>
          </p:nvPr>
        </p:nvSpPr>
        <p:spPr/>
        <p:txBody>
          <a:bodyPr/>
          <a:lstStyle/>
          <a:p>
            <a:pPr>
              <a:defRPr/>
            </a:pPr>
            <a:r>
              <a:rPr lang="en-US" dirty="0" smtClean="0"/>
              <a:t>Towards Excellence</a:t>
            </a:r>
            <a:endParaRPr lang="en-US" dirty="0"/>
          </a:p>
        </p:txBody>
      </p:sp>
      <p:sp>
        <p:nvSpPr>
          <p:cNvPr id="5" name="Slide Number Placeholder 4"/>
          <p:cNvSpPr>
            <a:spLocks noGrp="1"/>
          </p:cNvSpPr>
          <p:nvPr>
            <p:ph type="sldNum" sz="quarter" idx="12"/>
          </p:nvPr>
        </p:nvSpPr>
        <p:spPr/>
        <p:txBody>
          <a:bodyPr/>
          <a:lstStyle/>
          <a:p>
            <a:pPr>
              <a:defRPr/>
            </a:pPr>
            <a:fld id="{312C1298-2BA3-624A-ABAA-C8AB13124BE3}" type="slidenum">
              <a:rPr lang="en-US" smtClean="0"/>
              <a:pPr>
                <a:defRPr/>
              </a:pPr>
              <a:t>7</a:t>
            </a:fld>
            <a:endParaRPr lang="en-US" dirty="0"/>
          </a:p>
        </p:txBody>
      </p:sp>
    </p:spTree>
    <p:extLst>
      <p:ext uri="{BB962C8B-B14F-4D97-AF65-F5344CB8AC3E}">
        <p14:creationId xmlns:p14="http://schemas.microsoft.com/office/powerpoint/2010/main" val="458831771"/>
      </p:ext>
    </p:extLst>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32"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out)">
                                      <p:cBhvr>
                                        <p:cTn id="7" dur="1000"/>
                                        <p:tgtEl>
                                          <p:spTgt spid="3">
                                            <p:txEl>
                                              <p:pRg st="0" end="0"/>
                                            </p:txEl>
                                          </p:spTgt>
                                        </p:tgtEl>
                                      </p:cBhvr>
                                    </p:animEffect>
                                  </p:childTnLst>
                                </p:cTn>
                              </p:par>
                              <p:par>
                                <p:cTn id="8" presetID="8" presetClass="entr" presetSubtype="32"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diamond(out)">
                                      <p:cBhvr>
                                        <p:cTn id="10" dur="1000"/>
                                        <p:tgtEl>
                                          <p:spTgt spid="3">
                                            <p:txEl>
                                              <p:pRg st="3" end="3"/>
                                            </p:txEl>
                                          </p:spTgt>
                                        </p:tgtEl>
                                      </p:cBhvr>
                                    </p:animEffect>
                                  </p:childTnLst>
                                </p:cTn>
                              </p:par>
                              <p:par>
                                <p:cTn id="11" presetID="8" presetClass="entr" presetSubtype="32"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diamond(out)">
                                      <p:cBhvr>
                                        <p:cTn id="13" dur="1000"/>
                                        <p:tgtEl>
                                          <p:spTgt spid="3">
                                            <p:txEl>
                                              <p:pRg st="4" end="4"/>
                                            </p:txEl>
                                          </p:spTgt>
                                        </p:tgtEl>
                                      </p:cBhvr>
                                    </p:animEffect>
                                  </p:childTnLst>
                                </p:cTn>
                              </p:par>
                              <p:par>
                                <p:cTn id="14" presetID="8" presetClass="entr" presetSubtype="32"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diamond(out)">
                                      <p:cBhvr>
                                        <p:cTn id="16" dur="1000"/>
                                        <p:tgtEl>
                                          <p:spTgt spid="3">
                                            <p:txEl>
                                              <p:pRg st="5" end="5"/>
                                            </p:txEl>
                                          </p:spTgt>
                                        </p:tgtEl>
                                      </p:cBhvr>
                                    </p:animEffect>
                                  </p:childTnLst>
                                </p:cTn>
                              </p:par>
                              <p:par>
                                <p:cTn id="17" presetID="8" presetClass="entr" presetSubtype="32"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diamond(out)">
                                      <p:cBhvr>
                                        <p:cTn id="19" dur="1000"/>
                                        <p:tgtEl>
                                          <p:spTgt spid="3">
                                            <p:txEl>
                                              <p:pRg st="6" end="6"/>
                                            </p:txEl>
                                          </p:spTgt>
                                        </p:tgtEl>
                                      </p:cBhvr>
                                    </p:animEffect>
                                  </p:childTnLst>
                                </p:cTn>
                              </p:par>
                              <p:par>
                                <p:cTn id="20" presetID="8" presetClass="entr" presetSubtype="32"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diamond(out)">
                                      <p:cBhvr>
                                        <p:cTn id="22"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Mainframe Replication and Disaster </a:t>
            </a:r>
            <a:r>
              <a:rPr lang="en-US" b="1" dirty="0" smtClean="0"/>
              <a:t>Recovery </a:t>
            </a:r>
            <a:r>
              <a:rPr lang="en-US" b="1" dirty="0"/>
              <a:t>Services </a:t>
            </a:r>
          </a:p>
        </p:txBody>
      </p:sp>
      <p:sp>
        <p:nvSpPr>
          <p:cNvPr id="3" name="Content Placeholder 2"/>
          <p:cNvSpPr>
            <a:spLocks noGrp="1"/>
          </p:cNvSpPr>
          <p:nvPr>
            <p:ph idx="1"/>
          </p:nvPr>
        </p:nvSpPr>
        <p:spPr/>
        <p:txBody>
          <a:bodyPr>
            <a:normAutofit/>
          </a:bodyPr>
          <a:lstStyle/>
          <a:p>
            <a:pPr marL="0" indent="0" algn="ctr" fontAlgn="auto">
              <a:spcAft>
                <a:spcPts val="0"/>
              </a:spcAft>
              <a:buNone/>
              <a:defRPr/>
            </a:pPr>
            <a:r>
              <a:rPr lang="en-US" sz="2400" b="1" dirty="0" smtClean="0"/>
              <a:t>Questions</a:t>
            </a:r>
          </a:p>
          <a:p>
            <a:pPr marL="0" indent="0" fontAlgn="auto">
              <a:spcAft>
                <a:spcPts val="0"/>
              </a:spcAft>
              <a:buNone/>
              <a:defRPr/>
            </a:pPr>
            <a:endParaRPr lang="en-US" sz="1800" dirty="0">
              <a:latin typeface="Georgia (Body)"/>
            </a:endParaRPr>
          </a:p>
        </p:txBody>
      </p:sp>
      <p:sp>
        <p:nvSpPr>
          <p:cNvPr id="4" name="Footer Placeholder 3"/>
          <p:cNvSpPr>
            <a:spLocks noGrp="1"/>
          </p:cNvSpPr>
          <p:nvPr>
            <p:ph type="ftr" sz="quarter" idx="11"/>
          </p:nvPr>
        </p:nvSpPr>
        <p:spPr/>
        <p:txBody>
          <a:bodyPr/>
          <a:lstStyle/>
          <a:p>
            <a:pPr>
              <a:defRPr/>
            </a:pPr>
            <a:r>
              <a:rPr lang="en-US" dirty="0" smtClean="0"/>
              <a:t>Towards Excellence</a:t>
            </a:r>
            <a:endParaRPr lang="en-US" dirty="0"/>
          </a:p>
        </p:txBody>
      </p:sp>
      <p:sp>
        <p:nvSpPr>
          <p:cNvPr id="5" name="Slide Number Placeholder 4"/>
          <p:cNvSpPr>
            <a:spLocks noGrp="1"/>
          </p:cNvSpPr>
          <p:nvPr>
            <p:ph type="sldNum" sz="quarter" idx="12"/>
          </p:nvPr>
        </p:nvSpPr>
        <p:spPr/>
        <p:txBody>
          <a:bodyPr/>
          <a:lstStyle/>
          <a:p>
            <a:pPr>
              <a:defRPr/>
            </a:pPr>
            <a:fld id="{312C1298-2BA3-624A-ABAA-C8AB13124BE3}" type="slidenum">
              <a:rPr lang="en-US" smtClean="0"/>
              <a:pPr>
                <a:defRPr/>
              </a:pPr>
              <a:t>8</a:t>
            </a:fld>
            <a:endParaRPr lang="en-US" dirty="0"/>
          </a:p>
        </p:txBody>
      </p:sp>
    </p:spTree>
    <p:extLst>
      <p:ext uri="{BB962C8B-B14F-4D97-AF65-F5344CB8AC3E}">
        <p14:creationId xmlns:p14="http://schemas.microsoft.com/office/powerpoint/2010/main" val="3630199565"/>
      </p:ext>
    </p:extLst>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32"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out)">
                                      <p:cBhvr>
                                        <p:cTn id="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DVSECTIONID" val="6QLnjpDmemWvdkPv8CNhLB"/>
</p:tagLst>
</file>

<file path=ppt/theme/theme1.xml><?xml version="1.0" encoding="utf-8"?>
<a:theme xmlns:a="http://schemas.openxmlformats.org/drawingml/2006/main" name="Presentation7">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Presentation7.potx</Template>
  <TotalTime>0</TotalTime>
  <Words>608</Words>
  <Application>Microsoft Office PowerPoint</Application>
  <PresentationFormat>On-screen Show (4:3)</PresentationFormat>
  <Paragraphs>71</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Presentation7</vt:lpstr>
      <vt:lpstr>PowerPoint Presentation</vt:lpstr>
      <vt:lpstr>Mainframe Replication and Disaster Recovery Services </vt:lpstr>
      <vt:lpstr>Mainframe Replication and Disaster Recovery Services </vt:lpstr>
      <vt:lpstr>Mainframe Replication and Disaster Recovery Services </vt:lpstr>
      <vt:lpstr>Mainframe Replication and Disaster Recovery Services </vt:lpstr>
      <vt:lpstr>Mainframe Replication and Disaster Recovery Services </vt:lpstr>
      <vt:lpstr>Mainframe Replication and Disaster Recovery Services </vt:lpstr>
      <vt:lpstr>Mainframe Replication and Disaster Recovery Services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2010-02-01T21:08:06Z</dcterms:created>
  <dcterms:modified xsi:type="dcterms:W3CDTF">2015-04-13T08:10:41Z</dcterms:modified>
</cp:coreProperties>
</file>