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60" r:id="rId1"/>
  </p:sldMasterIdLst>
  <p:notesMasterIdLst>
    <p:notesMasterId r:id="rId10"/>
  </p:notesMasterIdLst>
  <p:handoutMasterIdLst>
    <p:handoutMasterId r:id="rId11"/>
  </p:handoutMasterIdLst>
  <p:sldIdLst>
    <p:sldId id="390" r:id="rId2"/>
    <p:sldId id="420" r:id="rId3"/>
    <p:sldId id="423" r:id="rId4"/>
    <p:sldId id="429" r:id="rId5"/>
    <p:sldId id="430" r:id="rId6"/>
    <p:sldId id="431" r:id="rId7"/>
    <p:sldId id="428" r:id="rId8"/>
    <p:sldId id="427" r:id="rId9"/>
  </p:sldIdLst>
  <p:sldSz cx="9144000" cy="6858000" type="screen4x3"/>
  <p:notesSz cx="6724650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ES014" initials="B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F74B"/>
    <a:srgbClr val="60AC7D"/>
    <a:srgbClr val="008000"/>
    <a:srgbClr val="003399"/>
    <a:srgbClr val="7A7146"/>
    <a:srgbClr val="5AF874"/>
    <a:srgbClr val="009900"/>
    <a:srgbClr val="339933"/>
    <a:srgbClr val="063C20"/>
    <a:srgbClr val="06A6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5" autoAdjust="0"/>
    <p:restoredTop sz="94660"/>
  </p:normalViewPr>
  <p:slideViewPr>
    <p:cSldViewPr snapToGrid="0" snapToObjects="1">
      <p:cViewPr>
        <p:scale>
          <a:sx n="100" d="100"/>
          <a:sy n="100" d="100"/>
        </p:scale>
        <p:origin x="78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6" d="100"/>
        <a:sy n="76" d="100"/>
      </p:scale>
      <p:origin x="0" y="0"/>
    </p:cViewPr>
  </p:sorterViewPr>
  <p:notesViewPr>
    <p:cSldViewPr snapToGrid="0" snapToObjects="1">
      <p:cViewPr varScale="1">
        <p:scale>
          <a:sx n="53" d="100"/>
          <a:sy n="53" d="100"/>
        </p:scale>
        <p:origin x="-1842" y="-102"/>
      </p:cViewPr>
      <p:guideLst>
        <p:guide orient="horz" pos="3110"/>
        <p:guide pos="211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015" cy="493713"/>
          </a:xfrm>
          <a:prstGeom prst="rect">
            <a:avLst/>
          </a:prstGeom>
        </p:spPr>
        <p:txBody>
          <a:bodyPr vert="horz" lIns="90334" tIns="45167" rIns="90334" bIns="45167" rtlCol="0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09080" y="0"/>
            <a:ext cx="2914015" cy="493713"/>
          </a:xfrm>
          <a:prstGeom prst="rect">
            <a:avLst/>
          </a:prstGeom>
        </p:spPr>
        <p:txBody>
          <a:bodyPr vert="horz" lIns="90334" tIns="45167" rIns="90334" bIns="45167" rtlCol="0"/>
          <a:lstStyle>
            <a:lvl1pPr algn="r">
              <a:defRPr sz="1200"/>
            </a:lvl1pPr>
          </a:lstStyle>
          <a:p>
            <a:fld id="{F86BB002-7E8B-48EA-A200-2D833A5DBC12}" type="datetimeFigureOut">
              <a:rPr lang="en-US" smtClean="0"/>
              <a:pPr/>
              <a:t>4/13/2015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823"/>
            <a:ext cx="2914015" cy="493713"/>
          </a:xfrm>
          <a:prstGeom prst="rect">
            <a:avLst/>
          </a:prstGeom>
        </p:spPr>
        <p:txBody>
          <a:bodyPr vert="horz" lIns="90334" tIns="45167" rIns="90334" bIns="45167" rtlCol="0" anchor="b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09080" y="9378823"/>
            <a:ext cx="2914015" cy="493713"/>
          </a:xfrm>
          <a:prstGeom prst="rect">
            <a:avLst/>
          </a:prstGeom>
        </p:spPr>
        <p:txBody>
          <a:bodyPr vert="horz" lIns="90334" tIns="45167" rIns="90334" bIns="45167" rtlCol="0" anchor="b"/>
          <a:lstStyle>
            <a:lvl1pPr algn="r">
              <a:defRPr sz="1200"/>
            </a:lvl1pPr>
          </a:lstStyle>
          <a:p>
            <a:fld id="{CE32CAF4-4061-4592-9A7B-775906C47E4A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9858007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015" cy="493713"/>
          </a:xfrm>
          <a:prstGeom prst="rect">
            <a:avLst/>
          </a:prstGeom>
        </p:spPr>
        <p:txBody>
          <a:bodyPr vert="horz" lIns="90334" tIns="45167" rIns="90334" bIns="4516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9080" y="0"/>
            <a:ext cx="2914015" cy="493713"/>
          </a:xfrm>
          <a:prstGeom prst="rect">
            <a:avLst/>
          </a:prstGeom>
        </p:spPr>
        <p:txBody>
          <a:bodyPr vert="horz" lIns="90334" tIns="45167" rIns="90334" bIns="45167" rtlCol="0"/>
          <a:lstStyle>
            <a:lvl1pPr algn="r">
              <a:defRPr sz="1200"/>
            </a:lvl1pPr>
          </a:lstStyle>
          <a:p>
            <a:fld id="{53BA2BE0-991C-44E6-A67D-7373FBA6425D}" type="datetimeFigureOut">
              <a:rPr lang="en-US" smtClean="0"/>
              <a:pPr/>
              <a:t>4/13/2015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3763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334" tIns="45167" rIns="90334" bIns="4516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2465" y="4690269"/>
            <a:ext cx="5379720" cy="4443413"/>
          </a:xfrm>
          <a:prstGeom prst="rect">
            <a:avLst/>
          </a:prstGeom>
        </p:spPr>
        <p:txBody>
          <a:bodyPr vert="horz" lIns="90334" tIns="45167" rIns="90334" bIns="4516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3"/>
            <a:ext cx="2914015" cy="493713"/>
          </a:xfrm>
          <a:prstGeom prst="rect">
            <a:avLst/>
          </a:prstGeom>
        </p:spPr>
        <p:txBody>
          <a:bodyPr vert="horz" lIns="90334" tIns="45167" rIns="90334" bIns="4516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9080" y="9378823"/>
            <a:ext cx="2914015" cy="493713"/>
          </a:xfrm>
          <a:prstGeom prst="rect">
            <a:avLst/>
          </a:prstGeom>
        </p:spPr>
        <p:txBody>
          <a:bodyPr vert="horz" lIns="90334" tIns="45167" rIns="90334" bIns="45167" rtlCol="0" anchor="b"/>
          <a:lstStyle>
            <a:lvl1pPr algn="r">
              <a:defRPr sz="1200"/>
            </a:lvl1pPr>
          </a:lstStyle>
          <a:p>
            <a:fld id="{81A34E31-F48A-4DBD-8262-656862EC4A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934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>
              <a:latin typeface="Arial" pitchFamily="34" charset="0"/>
            </a:endParaRPr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6001909" y="9503028"/>
            <a:ext cx="532630" cy="178564"/>
          </a:xfrm>
        </p:spPr>
        <p:txBody>
          <a:bodyPr/>
          <a:lstStyle/>
          <a:p>
            <a:pPr>
              <a:defRPr/>
            </a:pPr>
            <a:fld id="{98C17BBC-58DC-4BCC-812E-F9CF6B6FF1E9}" type="slidenum">
              <a:rPr lang="en-GB" smtClean="0">
                <a:latin typeface="Arial" pitchFamily="34" charset="0"/>
              </a:rPr>
              <a:pPr>
                <a:defRPr/>
              </a:pPr>
              <a:t>1</a:t>
            </a:fld>
            <a:endParaRPr lang="en-GB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34E31-F48A-4DBD-8262-656862EC4A7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34E31-F48A-4DBD-8262-656862EC4A7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34E31-F48A-4DBD-8262-656862EC4A7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34E31-F48A-4DBD-8262-656862EC4A7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34E31-F48A-4DBD-8262-656862EC4A7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34E31-F48A-4DBD-8262-656862EC4A7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>
              <a:latin typeface="Arial" pitchFamily="34" charset="0"/>
            </a:endParaRPr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6001909" y="9503028"/>
            <a:ext cx="532630" cy="178564"/>
          </a:xfrm>
        </p:spPr>
        <p:txBody>
          <a:bodyPr/>
          <a:lstStyle/>
          <a:p>
            <a:pPr>
              <a:defRPr/>
            </a:pPr>
            <a:fld id="{98C17BBC-58DC-4BCC-812E-F9CF6B6FF1E9}" type="slidenum">
              <a:rPr lang="en-GB" smtClean="0">
                <a:latin typeface="Arial" pitchFamily="34" charset="0"/>
              </a:rPr>
              <a:pPr>
                <a:defRPr/>
              </a:pPr>
              <a:t>8</a:t>
            </a:fld>
            <a:endParaRPr lang="en-GB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DAFD0CD-4E35-48A6-9206-CB1FAC97E2CA}" type="datetimeFigureOut">
              <a:rPr lang="en-ZA" smtClean="0"/>
              <a:pPr/>
              <a:t>2015/04/13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6121088-699F-41E5-B062-3D7B8B45104F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95485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lowchart: Process 18"/>
          <p:cNvSpPr/>
          <p:nvPr userDrawn="1"/>
        </p:nvSpPr>
        <p:spPr>
          <a:xfrm>
            <a:off x="2538484" y="-9103"/>
            <a:ext cx="6596411" cy="777921"/>
          </a:xfrm>
          <a:prstGeom prst="flowChartProcess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6828432" y="6621436"/>
            <a:ext cx="461749" cy="1978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36BC76-1A2A-4B46-9640-13D3E009020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7200900" y="6276975"/>
            <a:ext cx="19431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Flowchart: Process 11"/>
          <p:cNvSpPr/>
          <p:nvPr userDrawn="1"/>
        </p:nvSpPr>
        <p:spPr>
          <a:xfrm>
            <a:off x="2272" y="-9103"/>
            <a:ext cx="3805453" cy="789297"/>
          </a:xfrm>
          <a:prstGeom prst="flowChartProcess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56864" y="15921"/>
            <a:ext cx="2286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Flowchart: Process 13"/>
          <p:cNvSpPr/>
          <p:nvPr userDrawn="1"/>
        </p:nvSpPr>
        <p:spPr>
          <a:xfrm>
            <a:off x="2272" y="-11375"/>
            <a:ext cx="1155016" cy="777921"/>
          </a:xfrm>
          <a:prstGeom prst="flowChartProcess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-2272" y="789982"/>
            <a:ext cx="9146272" cy="1588"/>
          </a:xfrm>
          <a:prstGeom prst="line">
            <a:avLst/>
          </a:prstGeom>
          <a:ln w="57150">
            <a:solidFill>
              <a:srgbClr val="FFFFC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75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08674" y="37908"/>
            <a:ext cx="2145349" cy="70245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915189" y="231820"/>
            <a:ext cx="52288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b="1" dirty="0" smtClean="0">
                <a:latin typeface="Arial" pitchFamily="34" charset="0"/>
                <a:cs typeface="Arial" pitchFamily="34" charset="0"/>
              </a:rPr>
              <a:t>MPLS/WAN RFB Briefing</a:t>
            </a:r>
            <a:endParaRPr lang="en-Z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MPLS/WAN for GPAA</a:t>
            </a:r>
            <a:endParaRPr lang="en-ZA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Bid GPAA </a:t>
            </a:r>
            <a:r>
              <a:rPr lang="en-US" dirty="0" smtClean="0"/>
              <a:t>26/2015 Briefing Session</a:t>
            </a:r>
          </a:p>
          <a:p>
            <a:endParaRPr lang="en-US" sz="2000" dirty="0" smtClean="0"/>
          </a:p>
          <a:p>
            <a:r>
              <a:rPr lang="en-US" sz="2000" dirty="0" smtClean="0"/>
              <a:t>23 January 2015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51238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3521262" y="181133"/>
            <a:ext cx="56227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Background</a:t>
            </a:r>
            <a:endParaRPr lang="en-ZA" sz="24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endParaRPr lang="en-ZA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08674" y="37908"/>
            <a:ext cx="2145349" cy="70245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9182" y="1085312"/>
            <a:ext cx="8816454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800" b="1" dirty="0" smtClean="0"/>
              <a:t>Network </a:t>
            </a:r>
            <a:r>
              <a:rPr lang="en-US" sz="2800" b="1" dirty="0"/>
              <a:t>u</a:t>
            </a:r>
            <a:r>
              <a:rPr lang="en-US" sz="2800" b="1" dirty="0" smtClean="0"/>
              <a:t>pgrade initiative across the enterprise</a:t>
            </a:r>
          </a:p>
          <a:p>
            <a:pPr marL="28575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800" b="1" dirty="0" smtClean="0"/>
              <a:t>Network design spanning LAN &amp; WAN</a:t>
            </a:r>
          </a:p>
          <a:p>
            <a:pPr marL="28575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en-GB" sz="2800" b="1" dirty="0" smtClean="0"/>
              <a:t>Network </a:t>
            </a:r>
            <a:r>
              <a:rPr lang="en-GB" sz="2800" b="1" dirty="0"/>
              <a:t>r</a:t>
            </a:r>
            <a:r>
              <a:rPr lang="en-GB" sz="2800" b="1" dirty="0" smtClean="0"/>
              <a:t>edundancy built in</a:t>
            </a:r>
          </a:p>
          <a:p>
            <a:pPr marL="28575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en-GB" sz="2800" b="1" dirty="0" smtClean="0"/>
              <a:t>OSPF Routing</a:t>
            </a:r>
          </a:p>
          <a:p>
            <a:pPr marL="28575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en-GB" sz="2800" b="1" dirty="0" smtClean="0"/>
              <a:t>Dual Data Centres</a:t>
            </a:r>
          </a:p>
          <a:p>
            <a:pPr marL="28575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en-GB" sz="2800" b="1" dirty="0" smtClean="0"/>
              <a:t>Mainframe DR Site combined with Seats DR Sites</a:t>
            </a:r>
          </a:p>
          <a:p>
            <a:pPr marL="28575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en-GB" sz="2800" b="1" dirty="0" smtClean="0"/>
              <a:t>DR Site service provider and location may change</a:t>
            </a:r>
          </a:p>
          <a:p>
            <a:pPr marL="28575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en-GB" sz="2800" b="1" dirty="0" smtClean="0"/>
              <a:t>GPAA is a CISCO shop</a:t>
            </a:r>
          </a:p>
          <a:p>
            <a:pPr marL="28575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en-GB" sz="2800" b="1" dirty="0" smtClean="0"/>
              <a:t>Additional network value add projects on the go</a:t>
            </a:r>
            <a:endParaRPr 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08674" y="37908"/>
            <a:ext cx="2145349" cy="70245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00474" y="114266"/>
            <a:ext cx="53435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The Requirement</a:t>
            </a:r>
            <a:endParaRPr lang="en-ZA" sz="24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endParaRPr lang="en-ZA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9182" y="1100234"/>
            <a:ext cx="881645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Services:</a:t>
            </a:r>
          </a:p>
          <a:p>
            <a:endParaRPr lang="en-US" sz="20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b="1" dirty="0" smtClean="0"/>
              <a:t>Service A – </a:t>
            </a:r>
            <a:r>
              <a:rPr lang="en-US" sz="2000" dirty="0" smtClean="0"/>
              <a:t>Full MPLS &amp; WAN Solution, including last mile connectivity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000" dirty="0"/>
          </a:p>
          <a:p>
            <a:pPr marL="285750" indent="-285750">
              <a:buFont typeface="Arial" pitchFamily="34" charset="0"/>
              <a:buChar char="•"/>
            </a:pPr>
            <a:endParaRPr lang="en-US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b="1" dirty="0" smtClean="0"/>
              <a:t>Service B – </a:t>
            </a:r>
            <a:r>
              <a:rPr lang="en-US" sz="2000" dirty="0" smtClean="0"/>
              <a:t>Last mile connectivity to current MPLS service Provider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000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sz="2000" dirty="0"/>
          </a:p>
          <a:p>
            <a:pPr marL="285750" indent="-285750">
              <a:buFont typeface="Arial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1068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08674" y="37908"/>
            <a:ext cx="2145349" cy="70245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00474" y="114266"/>
            <a:ext cx="53435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The Requirement</a:t>
            </a:r>
            <a:endParaRPr lang="en-ZA" sz="24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endParaRPr lang="en-ZA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9182" y="1100234"/>
            <a:ext cx="881645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b="1" dirty="0" smtClean="0"/>
              <a:t>Service A – </a:t>
            </a:r>
            <a:r>
              <a:rPr lang="en-US" sz="2000" dirty="0" smtClean="0"/>
              <a:t>Full MPLS &amp; WAN Solution, including last mile connectivity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0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 smtClean="0"/>
              <a:t>MPLS connectivity to all GPAA sites (List in RFB)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 smtClean="0"/>
              <a:t>Last Mile Connectivity to all GPAA sites (List in RFB)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 smtClean="0"/>
              <a:t>Layer 2 connectivity </a:t>
            </a:r>
            <a:r>
              <a:rPr lang="en-US" sz="2000" smtClean="0"/>
              <a:t>between data </a:t>
            </a:r>
            <a:r>
              <a:rPr lang="en-US" sz="2000" dirty="0" err="1" smtClean="0"/>
              <a:t>centres</a:t>
            </a:r>
            <a:r>
              <a:rPr lang="en-US" sz="2000" dirty="0" smtClean="0"/>
              <a:t> (Including Mainframe DR Site)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 smtClean="0"/>
              <a:t>Connectivity to 3</a:t>
            </a:r>
            <a:r>
              <a:rPr lang="en-US" sz="2000" baseline="30000" dirty="0" smtClean="0"/>
              <a:t>rd</a:t>
            </a:r>
            <a:r>
              <a:rPr lang="en-US" sz="2000" dirty="0" smtClean="0"/>
              <a:t> parties from both data </a:t>
            </a:r>
            <a:r>
              <a:rPr lang="en-US" sz="2000" dirty="0" err="1" smtClean="0"/>
              <a:t>centres</a:t>
            </a:r>
            <a:r>
              <a:rPr lang="en-US" sz="2000" dirty="0" smtClean="0"/>
              <a:t> (List in RFB)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 smtClean="0"/>
              <a:t>Redundant connections to all GPAA offices (both medium and point of presence). 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 smtClean="0"/>
              <a:t>Metro Ethernet links as well as radio/microwave.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 smtClean="0"/>
              <a:t>Multiple VRFs (GPAA and GEPF)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 smtClean="0"/>
              <a:t>Architecture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 smtClean="0"/>
              <a:t>Security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 smtClean="0"/>
              <a:t>SLAs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 err="1" smtClean="0"/>
              <a:t>QoS</a:t>
            </a:r>
            <a:endParaRPr lang="en-US" sz="2000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 smtClean="0"/>
              <a:t>Reports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 smtClean="0"/>
              <a:t>NOC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 smtClean="0"/>
              <a:t>Real Time Integration to GPAA Technical Team</a:t>
            </a:r>
          </a:p>
        </p:txBody>
      </p:sp>
    </p:spTree>
    <p:extLst>
      <p:ext uri="{BB962C8B-B14F-4D97-AF65-F5344CB8AC3E}">
        <p14:creationId xmlns:p14="http://schemas.microsoft.com/office/powerpoint/2010/main" val="139155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08674" y="37908"/>
            <a:ext cx="2145349" cy="70245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00474" y="114266"/>
            <a:ext cx="53435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The Requirement</a:t>
            </a:r>
            <a:endParaRPr lang="en-ZA" sz="24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endParaRPr lang="en-ZA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9182" y="1100234"/>
            <a:ext cx="881645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b="1" dirty="0"/>
              <a:t>Service B – </a:t>
            </a:r>
            <a:r>
              <a:rPr lang="en-US" sz="2000" dirty="0"/>
              <a:t>Last mile connectivity to current MPLS service Provider</a:t>
            </a:r>
          </a:p>
          <a:p>
            <a:endParaRPr lang="en-US" sz="20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 smtClean="0"/>
              <a:t>Last </a:t>
            </a:r>
            <a:r>
              <a:rPr lang="en-US" sz="2000" dirty="0"/>
              <a:t>Mile Connectivity </a:t>
            </a:r>
            <a:r>
              <a:rPr lang="en-US" sz="2000" dirty="0" smtClean="0"/>
              <a:t>between current MPLS Provider and all </a:t>
            </a:r>
            <a:r>
              <a:rPr lang="en-US" sz="2000" dirty="0"/>
              <a:t>GPAA sites (List in RFB)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/>
              <a:t>Layer 2 connectivity between </a:t>
            </a:r>
            <a:r>
              <a:rPr lang="en-US" sz="2000" dirty="0" smtClean="0"/>
              <a:t>data </a:t>
            </a:r>
            <a:r>
              <a:rPr lang="en-US" sz="2000" dirty="0" err="1"/>
              <a:t>c</a:t>
            </a:r>
            <a:r>
              <a:rPr lang="en-US" sz="2000" dirty="0" err="1" smtClean="0"/>
              <a:t>entres</a:t>
            </a:r>
            <a:r>
              <a:rPr lang="en-US" sz="2000" dirty="0" smtClean="0"/>
              <a:t> </a:t>
            </a:r>
            <a:r>
              <a:rPr lang="en-US" sz="2000" dirty="0"/>
              <a:t>(Including Mainframe DR Site)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/>
              <a:t>Connectivity to 3</a:t>
            </a:r>
            <a:r>
              <a:rPr lang="en-US" sz="2000" baseline="30000" dirty="0"/>
              <a:t>rd</a:t>
            </a:r>
            <a:r>
              <a:rPr lang="en-US" sz="2000" dirty="0"/>
              <a:t> parties from both data </a:t>
            </a:r>
            <a:r>
              <a:rPr lang="en-US" sz="2000" dirty="0" err="1"/>
              <a:t>centres</a:t>
            </a:r>
            <a:r>
              <a:rPr lang="en-US" sz="2000" dirty="0"/>
              <a:t> (List in RFB)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/>
              <a:t>Redundant connections to all GPAA offices (both medium and point of presence). 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/>
              <a:t>Metro Ethernet links as well as radio/microwave.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 smtClean="0"/>
              <a:t>Architecture</a:t>
            </a:r>
            <a:endParaRPr lang="en-US" sz="20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/>
              <a:t>Security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 smtClean="0"/>
              <a:t>SLAs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 err="1" smtClean="0"/>
              <a:t>QoS</a:t>
            </a:r>
            <a:endParaRPr lang="en-US" sz="20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/>
              <a:t>Reports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/>
              <a:t>NOC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/>
              <a:t>Real Time Integration to GPAA Technical Team</a:t>
            </a:r>
          </a:p>
        </p:txBody>
      </p:sp>
    </p:spTree>
    <p:extLst>
      <p:ext uri="{BB962C8B-B14F-4D97-AF65-F5344CB8AC3E}">
        <p14:creationId xmlns:p14="http://schemas.microsoft.com/office/powerpoint/2010/main" val="311530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08674" y="37908"/>
            <a:ext cx="2145349" cy="70245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00474" y="114266"/>
            <a:ext cx="53435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The Requirement</a:t>
            </a:r>
            <a:endParaRPr lang="en-ZA" sz="24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endParaRPr lang="en-ZA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9182" y="1100234"/>
            <a:ext cx="881645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b="1" dirty="0" smtClean="0"/>
              <a:t>Site Connections</a:t>
            </a:r>
            <a:endParaRPr lang="en-US" sz="2000" dirty="0"/>
          </a:p>
          <a:p>
            <a:pPr marL="742950" lvl="1" indent="-285750">
              <a:buFont typeface="Arial" pitchFamily="34" charset="0"/>
              <a:buChar char="•"/>
            </a:pPr>
            <a:endParaRPr lang="en-US" sz="2000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 smtClean="0"/>
              <a:t>Replication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sz="2000" dirty="0" smtClean="0"/>
              <a:t>Hamilton – Gallo Manor: 200 MBPS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sz="2000" dirty="0" smtClean="0"/>
              <a:t>Hamilton – Mainframe DR: 20 MBPS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 smtClean="0"/>
              <a:t>Third Party – From Hamilton and Gallo Manor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sz="2000" dirty="0" smtClean="0"/>
              <a:t>SITA: 10 MPBS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sz="2000" dirty="0" smtClean="0"/>
              <a:t>IS: 10 MBPS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sz="2000" dirty="0" smtClean="0"/>
              <a:t>APN: 10 MBPS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sz="2000" dirty="0" smtClean="0"/>
              <a:t>Internet Breakout: 50 MBPS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 smtClean="0"/>
              <a:t>MPLS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sz="2000" dirty="0" smtClean="0"/>
              <a:t>Head Office/Call Centre/Seats DR Site – 40 MBPS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sz="2000" dirty="0" smtClean="0"/>
              <a:t>Regional Offices – 20 MBPS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 smtClean="0"/>
              <a:t>VRFs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sz="2000" dirty="0" smtClean="0"/>
              <a:t>GPAA VRF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sz="2000" dirty="0" smtClean="0"/>
              <a:t>GEPF VRF</a:t>
            </a:r>
          </a:p>
        </p:txBody>
      </p:sp>
    </p:spTree>
    <p:extLst>
      <p:ext uri="{BB962C8B-B14F-4D97-AF65-F5344CB8AC3E}">
        <p14:creationId xmlns:p14="http://schemas.microsoft.com/office/powerpoint/2010/main" val="425491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08674" y="37908"/>
            <a:ext cx="2145349" cy="70245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00474" y="114266"/>
            <a:ext cx="53435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The Requirement</a:t>
            </a:r>
            <a:endParaRPr lang="en-ZA" sz="24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endParaRPr lang="en-ZA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9182" y="1024034"/>
            <a:ext cx="881645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Service Provider: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National Footprint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References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SLA Guarantees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Proactive Monitoring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Architecture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Security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err="1" smtClean="0"/>
              <a:t>QoS</a:t>
            </a:r>
            <a:endParaRPr lang="en-US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NOC ITIL Compliant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Reporting to GPAA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Handling Changes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54435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08674" y="37908"/>
            <a:ext cx="2145349" cy="70245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0132" y="2852833"/>
            <a:ext cx="881645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Q &amp; A</a:t>
            </a:r>
          </a:p>
          <a:p>
            <a:pPr algn="ctr"/>
            <a:endParaRPr lang="en-US" sz="3600" b="1" dirty="0"/>
          </a:p>
          <a:p>
            <a:pPr algn="ctr"/>
            <a:endParaRPr lang="en-US" sz="3600" b="1" dirty="0" smtClean="0"/>
          </a:p>
          <a:p>
            <a:pPr algn="ctr"/>
            <a:r>
              <a:rPr lang="en-US" sz="3600" b="1" dirty="0" smtClean="0"/>
              <a:t>Thank You!</a:t>
            </a:r>
          </a:p>
          <a:p>
            <a:pPr marL="285750" indent="-285750" algn="ctr">
              <a:buFont typeface="Arial" pitchFamily="34" charset="0"/>
              <a:buChar char="•"/>
            </a:pPr>
            <a:endParaRPr lang="en-US" sz="3600" b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800474" y="181133"/>
            <a:ext cx="5343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b="1" dirty="0">
                <a:latin typeface="Arial" pitchFamily="34" charset="0"/>
                <a:cs typeface="Arial" pitchFamily="34" charset="0"/>
              </a:rPr>
              <a:t>MPLS/WAN RFB </a:t>
            </a:r>
            <a:r>
              <a:rPr lang="en-ZA" b="1" dirty="0" smtClean="0">
                <a:latin typeface="Arial" pitchFamily="34" charset="0"/>
                <a:cs typeface="Arial" pitchFamily="34" charset="0"/>
              </a:rPr>
              <a:t>Briefing</a:t>
            </a:r>
            <a:endParaRPr lang="en-ZA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77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12905</TotalTime>
  <Words>390</Words>
  <Application>Microsoft Office PowerPoint</Application>
  <PresentationFormat>On-screen Show (4:3)</PresentationFormat>
  <Paragraphs>100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MPLS/WAN for GPAA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per118</dc:creator>
  <cp:lastModifiedBy>010Q96</cp:lastModifiedBy>
  <cp:revision>636</cp:revision>
  <cp:lastPrinted>2013-11-22T08:08:24Z</cp:lastPrinted>
  <dcterms:created xsi:type="dcterms:W3CDTF">2011-08-03T05:25:17Z</dcterms:created>
  <dcterms:modified xsi:type="dcterms:W3CDTF">2015-04-13T08:17:54Z</dcterms:modified>
</cp:coreProperties>
</file>