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429" r:id="rId2"/>
    <p:sldId id="447" r:id="rId3"/>
    <p:sldId id="433" r:id="rId4"/>
    <p:sldId id="448" r:id="rId5"/>
    <p:sldId id="450" r:id="rId6"/>
    <p:sldId id="449" r:id="rId7"/>
    <p:sldId id="451" r:id="rId8"/>
    <p:sldId id="452" r:id="rId9"/>
    <p:sldId id="453" r:id="rId10"/>
    <p:sldId id="454" r:id="rId11"/>
    <p:sldId id="455" r:id="rId12"/>
    <p:sldId id="456" r:id="rId13"/>
    <p:sldId id="444" r:id="rId14"/>
  </p:sldIdLst>
  <p:sldSz cx="9144000" cy="6858000" type="screen4x3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basa yenana" initials="my" lastIdx="14" clrIdx="0"/>
  <p:cmAuthor id="1" name="010R23" initials="0" lastIdx="1" clrIdx="1"/>
  <p:cmAuthor id="2" name="010r22" initials="0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8F0"/>
    <a:srgbClr val="F5EADF"/>
    <a:srgbClr val="B5A991"/>
    <a:srgbClr val="FF6600"/>
    <a:srgbClr val="F3E3C6"/>
    <a:srgbClr val="805428"/>
    <a:srgbClr val="996633"/>
    <a:srgbClr val="C32D98"/>
    <a:srgbClr val="6D012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45" autoAdjust="0"/>
    <p:restoredTop sz="96835" autoAdjust="0"/>
  </p:normalViewPr>
  <p:slideViewPr>
    <p:cSldViewPr snapToGrid="0" snapToObjects="1">
      <p:cViewPr>
        <p:scale>
          <a:sx n="90" d="100"/>
          <a:sy n="90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6A22CF-1A88-41E4-935C-A2AEA70E399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AEB7A-C4E5-4EDF-9E7D-84972BE5EC2B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Data</a:t>
          </a:r>
        </a:p>
        <a:p>
          <a:r>
            <a:rPr lang="en-US" sz="1400" b="1" dirty="0" smtClean="0">
              <a:solidFill>
                <a:schemeClr val="tx1"/>
              </a:solidFill>
            </a:rPr>
            <a:t>Quality</a:t>
          </a:r>
        </a:p>
      </dgm:t>
    </dgm:pt>
    <dgm:pt modelId="{92695EAB-BC1F-4EE1-9605-30EF207EF777}" type="parTrans" cxnId="{39F4B723-FE68-4F78-B4BC-B650C8AC3BAA}">
      <dgm:prSet/>
      <dgm:spPr/>
      <dgm:t>
        <a:bodyPr/>
        <a:lstStyle/>
        <a:p>
          <a:endParaRPr lang="en-US"/>
        </a:p>
      </dgm:t>
    </dgm:pt>
    <dgm:pt modelId="{6534E449-B8D1-47CD-9B35-7329C2F812C2}" type="sibTrans" cxnId="{39F4B723-FE68-4F78-B4BC-B650C8AC3BAA}">
      <dgm:prSet/>
      <dgm:spPr/>
      <dgm:t>
        <a:bodyPr/>
        <a:lstStyle/>
        <a:p>
          <a:endParaRPr lang="en-US"/>
        </a:p>
      </dgm:t>
    </dgm:pt>
    <dgm:pt modelId="{25309EB7-5BB4-4C91-9164-BC3319DD2F5C}">
      <dgm:prSet phldrT="[Text]"/>
      <dgm:spPr/>
      <dgm:t>
        <a:bodyPr/>
        <a:lstStyle/>
        <a:p>
          <a:pPr algn="ctr"/>
          <a:r>
            <a:rPr lang="en-US" sz="1200" b="1" dirty="0" smtClean="0">
              <a:solidFill>
                <a:schemeClr val="tx1"/>
              </a:solidFill>
            </a:rPr>
            <a:t>Data Migration &amp; Integration</a:t>
          </a:r>
          <a:endParaRPr lang="en-US" sz="1200" b="1" dirty="0">
            <a:solidFill>
              <a:schemeClr val="tx1"/>
            </a:solidFill>
          </a:endParaRPr>
        </a:p>
      </dgm:t>
    </dgm:pt>
    <dgm:pt modelId="{EC08E690-549A-470C-A20D-AAED4EF3CA6C}" type="parTrans" cxnId="{FDDF35DD-530A-41EE-82AC-0A3109737C30}">
      <dgm:prSet/>
      <dgm:spPr/>
      <dgm:t>
        <a:bodyPr/>
        <a:lstStyle/>
        <a:p>
          <a:endParaRPr lang="en-US"/>
        </a:p>
      </dgm:t>
    </dgm:pt>
    <dgm:pt modelId="{DBC441CF-AB07-4CEB-82E1-3B208A756EE1}" type="sibTrans" cxnId="{FDDF35DD-530A-41EE-82AC-0A3109737C30}">
      <dgm:prSet/>
      <dgm:spPr/>
      <dgm:t>
        <a:bodyPr/>
        <a:lstStyle/>
        <a:p>
          <a:endParaRPr lang="en-US"/>
        </a:p>
      </dgm:t>
    </dgm:pt>
    <dgm:pt modelId="{CC2D9911-1401-488E-99DA-CF471F68A4DE}">
      <dgm:prSet phldrT="[Text]"/>
      <dgm:spPr/>
      <dgm:t>
        <a:bodyPr/>
        <a:lstStyle/>
        <a:p>
          <a:pPr algn="ctr"/>
          <a:endParaRPr lang="en-US" sz="1200" b="1" dirty="0" smtClean="0">
            <a:solidFill>
              <a:schemeClr val="tx1"/>
            </a:solidFill>
          </a:endParaRPr>
        </a:p>
        <a:p>
          <a:pPr algn="ctr"/>
          <a:r>
            <a:rPr lang="en-US" sz="1200" b="1" dirty="0" smtClean="0">
              <a:solidFill>
                <a:schemeClr val="tx1"/>
              </a:solidFill>
            </a:rPr>
            <a:t>Master Data Management</a:t>
          </a:r>
          <a:endParaRPr lang="en-US" sz="1200" b="1" dirty="0">
            <a:solidFill>
              <a:schemeClr val="tx1"/>
            </a:solidFill>
          </a:endParaRPr>
        </a:p>
      </dgm:t>
    </dgm:pt>
    <dgm:pt modelId="{F7C4E951-CA87-4216-B85A-F588C7A57EB9}" type="parTrans" cxnId="{F269B74D-A78B-4AE6-8DFB-BF072857FEAD}">
      <dgm:prSet/>
      <dgm:spPr/>
      <dgm:t>
        <a:bodyPr/>
        <a:lstStyle/>
        <a:p>
          <a:endParaRPr lang="en-US"/>
        </a:p>
      </dgm:t>
    </dgm:pt>
    <dgm:pt modelId="{E967E5FD-5D09-4F70-A60C-83278BA69298}" type="sibTrans" cxnId="{F269B74D-A78B-4AE6-8DFB-BF072857FEAD}">
      <dgm:prSet/>
      <dgm:spPr/>
      <dgm:t>
        <a:bodyPr/>
        <a:lstStyle/>
        <a:p>
          <a:endParaRPr lang="en-US"/>
        </a:p>
      </dgm:t>
    </dgm:pt>
    <dgm:pt modelId="{FB2AF8EC-0E3B-44A3-B0BB-0229F73E8368}">
      <dgm:prSet phldrT="[Text]"/>
      <dgm:spPr/>
      <dgm:t>
        <a:bodyPr/>
        <a:lstStyle/>
        <a:p>
          <a:pPr algn="ctr"/>
          <a:r>
            <a:rPr lang="en-US" sz="1200" b="1" dirty="0" smtClean="0">
              <a:solidFill>
                <a:schemeClr val="tx1"/>
              </a:solidFill>
            </a:rPr>
            <a:t>Business Intelligence</a:t>
          </a:r>
          <a:endParaRPr lang="en-US" sz="1200" b="1" dirty="0">
            <a:solidFill>
              <a:schemeClr val="tx1"/>
            </a:solidFill>
          </a:endParaRPr>
        </a:p>
      </dgm:t>
    </dgm:pt>
    <dgm:pt modelId="{CECE45F5-A641-4643-B9CC-71342E7429DC}" type="parTrans" cxnId="{8BCCDF10-17C6-40E1-BD7D-BFA3CD1D8B76}">
      <dgm:prSet/>
      <dgm:spPr/>
      <dgm:t>
        <a:bodyPr/>
        <a:lstStyle/>
        <a:p>
          <a:endParaRPr lang="en-US"/>
        </a:p>
      </dgm:t>
    </dgm:pt>
    <dgm:pt modelId="{8E6FA6BC-5368-4E52-9E2C-B00718C14FB9}" type="sibTrans" cxnId="{8BCCDF10-17C6-40E1-BD7D-BFA3CD1D8B76}">
      <dgm:prSet/>
      <dgm:spPr/>
      <dgm:t>
        <a:bodyPr/>
        <a:lstStyle/>
        <a:p>
          <a:endParaRPr lang="en-US"/>
        </a:p>
      </dgm:t>
    </dgm:pt>
    <dgm:pt modelId="{8CE5384D-7C03-48AD-BF97-AE59D1CAE159}">
      <dgm:prSet phldrT="[Text]" custT="1"/>
      <dgm:spPr/>
      <dgm:t>
        <a:bodyPr/>
        <a:lstStyle/>
        <a:p>
          <a:pPr algn="ctr"/>
          <a:r>
            <a:rPr lang="en-US" sz="1200" b="1" dirty="0" smtClean="0">
              <a:solidFill>
                <a:schemeClr val="tx1"/>
              </a:solidFill>
            </a:rPr>
            <a:t>Enterprise Data Model</a:t>
          </a:r>
          <a:endParaRPr lang="en-US" sz="1200" b="1" dirty="0">
            <a:solidFill>
              <a:schemeClr val="tx1"/>
            </a:solidFill>
          </a:endParaRPr>
        </a:p>
      </dgm:t>
    </dgm:pt>
    <dgm:pt modelId="{7196DAA9-3BAB-4DBF-B41B-E61A9CCF9D0B}" type="parTrans" cxnId="{BD2C6D26-D2FD-43D4-90B2-AFDCD93AF3CD}">
      <dgm:prSet/>
      <dgm:spPr/>
      <dgm:t>
        <a:bodyPr/>
        <a:lstStyle/>
        <a:p>
          <a:endParaRPr lang="en-US"/>
        </a:p>
      </dgm:t>
    </dgm:pt>
    <dgm:pt modelId="{181EB3D8-8C8B-4CFD-8122-5F32CAF5FE59}" type="sibTrans" cxnId="{BD2C6D26-D2FD-43D4-90B2-AFDCD93AF3CD}">
      <dgm:prSet/>
      <dgm:spPr/>
      <dgm:t>
        <a:bodyPr/>
        <a:lstStyle/>
        <a:p>
          <a:endParaRPr lang="en-US"/>
        </a:p>
      </dgm:t>
    </dgm:pt>
    <dgm:pt modelId="{62314137-EA3C-4C36-9136-D3A5BA66ED55}">
      <dgm:prSet custRadScaleRad="102844"/>
      <dgm:spPr/>
      <dgm:t>
        <a:bodyPr/>
        <a:lstStyle/>
        <a:p>
          <a:endParaRPr lang="en-US" dirty="0"/>
        </a:p>
      </dgm:t>
    </dgm:pt>
    <dgm:pt modelId="{39CD357E-417C-4341-AACC-3E72FCE6813B}" type="parTrans" cxnId="{BD006B19-8AFB-4ED9-AE24-3D85815C4E8F}">
      <dgm:prSet/>
      <dgm:spPr/>
      <dgm:t>
        <a:bodyPr/>
        <a:lstStyle/>
        <a:p>
          <a:endParaRPr lang="en-US"/>
        </a:p>
      </dgm:t>
    </dgm:pt>
    <dgm:pt modelId="{90CD0138-CC5D-49D9-90B5-6C4788EF6D5F}" type="sibTrans" cxnId="{BD006B19-8AFB-4ED9-AE24-3D85815C4E8F}">
      <dgm:prSet/>
      <dgm:spPr/>
      <dgm:t>
        <a:bodyPr/>
        <a:lstStyle/>
        <a:p>
          <a:endParaRPr lang="en-US"/>
        </a:p>
      </dgm:t>
    </dgm:pt>
    <dgm:pt modelId="{E6BC657E-99D3-42CB-8BA3-1C85D83F924A}">
      <dgm:prSet phldrT="[Text]" custT="1"/>
      <dgm:spPr/>
      <dgm:t>
        <a:bodyPr/>
        <a:lstStyle/>
        <a:p>
          <a:pPr algn="ctr"/>
          <a:r>
            <a:rPr lang="en-US" sz="1000" dirty="0" smtClean="0">
              <a:solidFill>
                <a:schemeClr val="tx1"/>
              </a:solidFill>
            </a:rPr>
            <a:t> Common Entities</a:t>
          </a:r>
          <a:endParaRPr lang="en-US" sz="1000" dirty="0">
            <a:solidFill>
              <a:schemeClr val="tx1"/>
            </a:solidFill>
          </a:endParaRPr>
        </a:p>
      </dgm:t>
    </dgm:pt>
    <dgm:pt modelId="{6E986C6D-2273-4B11-9B51-962B3624A0A2}" type="parTrans" cxnId="{5BAFB9A6-DCD0-4A3D-94EE-2F72F1349D8F}">
      <dgm:prSet/>
      <dgm:spPr/>
      <dgm:t>
        <a:bodyPr/>
        <a:lstStyle/>
        <a:p>
          <a:endParaRPr lang="en-US"/>
        </a:p>
      </dgm:t>
    </dgm:pt>
    <dgm:pt modelId="{D7B1D508-6155-4C9B-AA37-7250FB97A09B}" type="sibTrans" cxnId="{5BAFB9A6-DCD0-4A3D-94EE-2F72F1349D8F}">
      <dgm:prSet/>
      <dgm:spPr/>
      <dgm:t>
        <a:bodyPr/>
        <a:lstStyle/>
        <a:p>
          <a:endParaRPr lang="en-US"/>
        </a:p>
      </dgm:t>
    </dgm:pt>
    <dgm:pt modelId="{2BE1C8B8-DA82-46C0-B6DB-41F48307CFBA}">
      <dgm:prSet phldrT="[Text]" custT="1"/>
      <dgm:spPr/>
      <dgm:t>
        <a:bodyPr/>
        <a:lstStyle/>
        <a:p>
          <a:pPr algn="ctr"/>
          <a:r>
            <a:rPr lang="en-US" sz="900" dirty="0" smtClean="0">
              <a:solidFill>
                <a:schemeClr val="tx1"/>
              </a:solidFill>
            </a:rPr>
            <a:t> </a:t>
          </a:r>
          <a:r>
            <a:rPr lang="en-US" sz="1000" dirty="0" smtClean="0">
              <a:solidFill>
                <a:schemeClr val="tx1"/>
              </a:solidFill>
            </a:rPr>
            <a:t>Single View</a:t>
          </a:r>
          <a:endParaRPr lang="en-US" sz="1000" dirty="0">
            <a:solidFill>
              <a:schemeClr val="tx1"/>
            </a:solidFill>
          </a:endParaRPr>
        </a:p>
      </dgm:t>
    </dgm:pt>
    <dgm:pt modelId="{6F5A2C14-C664-410D-BB0C-B7AEC9970C5C}" type="parTrans" cxnId="{49B7C6C8-8F4C-47E3-93E5-31C6433BD6E3}">
      <dgm:prSet/>
      <dgm:spPr/>
      <dgm:t>
        <a:bodyPr/>
        <a:lstStyle/>
        <a:p>
          <a:endParaRPr lang="en-US"/>
        </a:p>
      </dgm:t>
    </dgm:pt>
    <dgm:pt modelId="{CF9FCAEC-0048-46C3-9C13-5DA5FCDF2761}" type="sibTrans" cxnId="{49B7C6C8-8F4C-47E3-93E5-31C6433BD6E3}">
      <dgm:prSet/>
      <dgm:spPr/>
      <dgm:t>
        <a:bodyPr/>
        <a:lstStyle/>
        <a:p>
          <a:endParaRPr lang="en-US"/>
        </a:p>
      </dgm:t>
    </dgm:pt>
    <dgm:pt modelId="{A5E2FBEF-1FBE-4185-9F2A-43F346C65E38}">
      <dgm:prSet phldrT="[Text]" custT="1"/>
      <dgm:spPr/>
      <dgm:t>
        <a:bodyPr/>
        <a:lstStyle/>
        <a:p>
          <a:pPr algn="ctr"/>
          <a:r>
            <a:rPr lang="en-US" sz="900" dirty="0" smtClean="0">
              <a:solidFill>
                <a:schemeClr val="tx1"/>
              </a:solidFill>
            </a:rPr>
            <a:t> </a:t>
          </a:r>
          <a:r>
            <a:rPr lang="en-US" sz="1000" dirty="0" smtClean="0">
              <a:solidFill>
                <a:schemeClr val="tx1"/>
              </a:solidFill>
            </a:rPr>
            <a:t>Cleansing</a:t>
          </a:r>
          <a:endParaRPr lang="en-US" sz="1000" dirty="0">
            <a:solidFill>
              <a:schemeClr val="tx1"/>
            </a:solidFill>
          </a:endParaRPr>
        </a:p>
      </dgm:t>
    </dgm:pt>
    <dgm:pt modelId="{B6C20BD2-DB16-4A21-A708-70135486D2CD}" type="parTrans" cxnId="{47ABDA8D-08E6-4F2E-965E-769F48DBF65E}">
      <dgm:prSet/>
      <dgm:spPr/>
      <dgm:t>
        <a:bodyPr/>
        <a:lstStyle/>
        <a:p>
          <a:endParaRPr lang="en-US"/>
        </a:p>
      </dgm:t>
    </dgm:pt>
    <dgm:pt modelId="{EBD4873C-420A-4DB0-B2BF-7B1DE82C9BD8}" type="sibTrans" cxnId="{47ABDA8D-08E6-4F2E-965E-769F48DBF65E}">
      <dgm:prSet/>
      <dgm:spPr/>
      <dgm:t>
        <a:bodyPr/>
        <a:lstStyle/>
        <a:p>
          <a:endParaRPr lang="en-US"/>
        </a:p>
      </dgm:t>
    </dgm:pt>
    <dgm:pt modelId="{BFD40115-A704-4504-A786-7439FF371389}">
      <dgm:prSet phldrT="[Text]" custT="1"/>
      <dgm:spPr/>
      <dgm:t>
        <a:bodyPr/>
        <a:lstStyle/>
        <a:p>
          <a:pPr algn="ctr"/>
          <a:r>
            <a:rPr lang="en-US" sz="900" dirty="0" smtClean="0">
              <a:solidFill>
                <a:schemeClr val="tx1"/>
              </a:solidFill>
            </a:rPr>
            <a:t> </a:t>
          </a:r>
          <a:r>
            <a:rPr lang="en-US" sz="1000" dirty="0" smtClean="0">
              <a:solidFill>
                <a:schemeClr val="tx1"/>
              </a:solidFill>
            </a:rPr>
            <a:t>Monitoring</a:t>
          </a:r>
          <a:endParaRPr lang="en-US" sz="1000" dirty="0">
            <a:solidFill>
              <a:schemeClr val="tx1"/>
            </a:solidFill>
          </a:endParaRPr>
        </a:p>
      </dgm:t>
    </dgm:pt>
    <dgm:pt modelId="{C921A701-787D-4DEB-BC55-2F5696F37075}" type="parTrans" cxnId="{2B337906-FD8E-4E36-91C0-F72569E17BB5}">
      <dgm:prSet/>
      <dgm:spPr/>
      <dgm:t>
        <a:bodyPr/>
        <a:lstStyle/>
        <a:p>
          <a:endParaRPr lang="en-US"/>
        </a:p>
      </dgm:t>
    </dgm:pt>
    <dgm:pt modelId="{3FC9A3CE-8689-4841-8AED-109894A577EA}" type="sibTrans" cxnId="{2B337906-FD8E-4E36-91C0-F72569E17BB5}">
      <dgm:prSet/>
      <dgm:spPr/>
      <dgm:t>
        <a:bodyPr/>
        <a:lstStyle/>
        <a:p>
          <a:endParaRPr lang="en-US"/>
        </a:p>
      </dgm:t>
    </dgm:pt>
    <dgm:pt modelId="{8D7766C5-391E-4B7C-B50C-FC06B9A2BA75}">
      <dgm:prSet phldrT="[Text]" custT="1"/>
      <dgm:spPr/>
      <dgm:t>
        <a:bodyPr/>
        <a:lstStyle/>
        <a:p>
          <a:pPr algn="ctr"/>
          <a:r>
            <a:rPr lang="en-US" sz="1000" dirty="0" smtClean="0">
              <a:solidFill>
                <a:schemeClr val="tx1"/>
              </a:solidFill>
            </a:rPr>
            <a:t> Transformation</a:t>
          </a:r>
          <a:endParaRPr lang="en-US" sz="1000" dirty="0">
            <a:solidFill>
              <a:schemeClr val="tx1"/>
            </a:solidFill>
          </a:endParaRPr>
        </a:p>
      </dgm:t>
    </dgm:pt>
    <dgm:pt modelId="{20ED65B0-C258-4955-BE1E-FF34034E2901}" type="parTrans" cxnId="{229B84F4-3F5D-4A4B-B1ED-34A036FEA89F}">
      <dgm:prSet/>
      <dgm:spPr/>
      <dgm:t>
        <a:bodyPr/>
        <a:lstStyle/>
        <a:p>
          <a:endParaRPr lang="en-US"/>
        </a:p>
      </dgm:t>
    </dgm:pt>
    <dgm:pt modelId="{911661AE-E29C-4A95-A2E8-24068DE678E9}" type="sibTrans" cxnId="{229B84F4-3F5D-4A4B-B1ED-34A036FEA89F}">
      <dgm:prSet/>
      <dgm:spPr/>
      <dgm:t>
        <a:bodyPr/>
        <a:lstStyle/>
        <a:p>
          <a:endParaRPr lang="en-US"/>
        </a:p>
      </dgm:t>
    </dgm:pt>
    <dgm:pt modelId="{12483907-7E91-4E42-8F55-ACB40D8F48BC}">
      <dgm:prSet phldrT="[Text]" custT="1"/>
      <dgm:spPr/>
      <dgm:t>
        <a:bodyPr/>
        <a:lstStyle/>
        <a:p>
          <a:pPr algn="ctr"/>
          <a:r>
            <a:rPr lang="en-US" sz="1000" dirty="0" smtClean="0">
              <a:solidFill>
                <a:schemeClr val="tx1"/>
              </a:solidFill>
            </a:rPr>
            <a:t> Distribution</a:t>
          </a:r>
          <a:endParaRPr lang="en-US" sz="1000" dirty="0">
            <a:solidFill>
              <a:schemeClr val="tx1"/>
            </a:solidFill>
          </a:endParaRPr>
        </a:p>
      </dgm:t>
    </dgm:pt>
    <dgm:pt modelId="{37B9D597-A38C-4E08-9931-BEF2C75CADC6}" type="parTrans" cxnId="{A0596842-0C59-4338-8200-740E92FB046C}">
      <dgm:prSet/>
      <dgm:spPr/>
      <dgm:t>
        <a:bodyPr/>
        <a:lstStyle/>
        <a:p>
          <a:endParaRPr lang="en-US"/>
        </a:p>
      </dgm:t>
    </dgm:pt>
    <dgm:pt modelId="{8BB4E711-F2E2-4903-AC36-DE3E2A1BF433}" type="sibTrans" cxnId="{A0596842-0C59-4338-8200-740E92FB046C}">
      <dgm:prSet/>
      <dgm:spPr/>
      <dgm:t>
        <a:bodyPr/>
        <a:lstStyle/>
        <a:p>
          <a:endParaRPr lang="en-US"/>
        </a:p>
      </dgm:t>
    </dgm:pt>
    <dgm:pt modelId="{83F6C35F-7897-48CD-ABCE-E132BCC44298}">
      <dgm:prSet phldrT="[Text]" custT="1"/>
      <dgm:spPr/>
      <dgm:t>
        <a:bodyPr/>
        <a:lstStyle/>
        <a:p>
          <a:pPr algn="ctr"/>
          <a:r>
            <a:rPr lang="en-US" sz="1000" dirty="0" smtClean="0">
              <a:solidFill>
                <a:schemeClr val="tx1"/>
              </a:solidFill>
            </a:rPr>
            <a:t> Central Repository</a:t>
          </a:r>
          <a:endParaRPr lang="en-US" sz="1000" dirty="0">
            <a:solidFill>
              <a:schemeClr val="tx1"/>
            </a:solidFill>
          </a:endParaRPr>
        </a:p>
      </dgm:t>
    </dgm:pt>
    <dgm:pt modelId="{C4214910-DE60-4A93-B095-5426D02EA506}" type="parTrans" cxnId="{E3530293-BFF8-42CD-BF53-FB651E60F7E6}">
      <dgm:prSet/>
      <dgm:spPr/>
      <dgm:t>
        <a:bodyPr/>
        <a:lstStyle/>
        <a:p>
          <a:endParaRPr lang="en-US"/>
        </a:p>
      </dgm:t>
    </dgm:pt>
    <dgm:pt modelId="{474E49DE-4759-47C6-B2EB-F36BAD02EA7B}" type="sibTrans" cxnId="{E3530293-BFF8-42CD-BF53-FB651E60F7E6}">
      <dgm:prSet/>
      <dgm:spPr/>
      <dgm:t>
        <a:bodyPr/>
        <a:lstStyle/>
        <a:p>
          <a:endParaRPr lang="en-US"/>
        </a:p>
      </dgm:t>
    </dgm:pt>
    <dgm:pt modelId="{8667DF14-E9CE-4A44-976F-7EC6F4FE4B58}">
      <dgm:prSet phldrT="[Text]" custT="1"/>
      <dgm:spPr/>
      <dgm:t>
        <a:bodyPr/>
        <a:lstStyle/>
        <a:p>
          <a:pPr algn="ctr"/>
          <a:r>
            <a:rPr lang="en-US" sz="1000" dirty="0" smtClean="0">
              <a:solidFill>
                <a:schemeClr val="tx1"/>
              </a:solidFill>
            </a:rPr>
            <a:t> Common Taxonomy</a:t>
          </a:r>
          <a:endParaRPr lang="en-US" sz="1000" dirty="0">
            <a:solidFill>
              <a:schemeClr val="tx1"/>
            </a:solidFill>
          </a:endParaRPr>
        </a:p>
      </dgm:t>
    </dgm:pt>
    <dgm:pt modelId="{42135A66-D91E-456E-BB9A-290478F212D8}" type="parTrans" cxnId="{24008C00-ACA3-44A5-AC3F-0BF5AAC32FE6}">
      <dgm:prSet/>
      <dgm:spPr/>
      <dgm:t>
        <a:bodyPr/>
        <a:lstStyle/>
        <a:p>
          <a:endParaRPr lang="en-US"/>
        </a:p>
      </dgm:t>
    </dgm:pt>
    <dgm:pt modelId="{A51317A2-3C37-40E9-ABB7-7F634D19A6F5}" type="sibTrans" cxnId="{24008C00-ACA3-44A5-AC3F-0BF5AAC32FE6}">
      <dgm:prSet/>
      <dgm:spPr/>
      <dgm:t>
        <a:bodyPr/>
        <a:lstStyle/>
        <a:p>
          <a:endParaRPr lang="en-US"/>
        </a:p>
      </dgm:t>
    </dgm:pt>
    <dgm:pt modelId="{2FA6D8DF-1B4E-4C34-B88F-E572BB377274}">
      <dgm:prSet phldrT="[Text]" custT="1"/>
      <dgm:spPr/>
      <dgm:t>
        <a:bodyPr/>
        <a:lstStyle/>
        <a:p>
          <a:pPr algn="ctr"/>
          <a:r>
            <a:rPr lang="en-US" sz="1000" dirty="0" smtClean="0">
              <a:solidFill>
                <a:schemeClr val="tx1"/>
              </a:solidFill>
            </a:rPr>
            <a:t>Key Performance Indicators</a:t>
          </a:r>
          <a:endParaRPr lang="en-US" sz="1000" dirty="0">
            <a:solidFill>
              <a:schemeClr val="tx1"/>
            </a:solidFill>
          </a:endParaRPr>
        </a:p>
      </dgm:t>
    </dgm:pt>
    <dgm:pt modelId="{224CD970-E168-4983-88A1-AE1E55BFE0D6}" type="parTrans" cxnId="{5B6D224E-7310-4620-8D91-9C30AFE80BE0}">
      <dgm:prSet/>
      <dgm:spPr/>
      <dgm:t>
        <a:bodyPr/>
        <a:lstStyle/>
        <a:p>
          <a:endParaRPr lang="en-US"/>
        </a:p>
      </dgm:t>
    </dgm:pt>
    <dgm:pt modelId="{61455716-77E2-4ADA-B44E-635A6BD2D747}" type="sibTrans" cxnId="{5B6D224E-7310-4620-8D91-9C30AFE80BE0}">
      <dgm:prSet/>
      <dgm:spPr/>
      <dgm:t>
        <a:bodyPr/>
        <a:lstStyle/>
        <a:p>
          <a:endParaRPr lang="en-US"/>
        </a:p>
      </dgm:t>
    </dgm:pt>
    <dgm:pt modelId="{D2A73F68-BC4C-46C7-BCF1-A9339182543F}" type="pres">
      <dgm:prSet presAssocID="{3E6A22CF-1A88-41E4-935C-A2AEA70E399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11ED1F-0494-44C1-844C-C46A5CAA1930}" type="pres">
      <dgm:prSet presAssocID="{1DCAEB7A-C4E5-4EDF-9E7D-84972BE5EC2B}" presName="centerShape" presStyleLbl="node0" presStyleIdx="0" presStyleCnt="1" custScaleX="115131" custLinFactNeighborY="355"/>
      <dgm:spPr/>
      <dgm:t>
        <a:bodyPr/>
        <a:lstStyle/>
        <a:p>
          <a:endParaRPr lang="en-US"/>
        </a:p>
      </dgm:t>
    </dgm:pt>
    <dgm:pt modelId="{7C3EADDF-FE7A-42BB-B19D-BC55A46C51E8}" type="pres">
      <dgm:prSet presAssocID="{EC08E690-549A-470C-A20D-AAED4EF3CA6C}" presName="parTrans" presStyleLbl="sibTrans2D1" presStyleIdx="0" presStyleCnt="4"/>
      <dgm:spPr/>
      <dgm:t>
        <a:bodyPr/>
        <a:lstStyle/>
        <a:p>
          <a:endParaRPr lang="en-US"/>
        </a:p>
      </dgm:t>
    </dgm:pt>
    <dgm:pt modelId="{7119474D-8D07-4AC2-B034-15273EECE4D0}" type="pres">
      <dgm:prSet presAssocID="{EC08E690-549A-470C-A20D-AAED4EF3CA6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000055B-7D1B-47B1-922A-EAD4FE2B79FB}" type="pres">
      <dgm:prSet presAssocID="{25309EB7-5BB4-4C91-9164-BC3319DD2F5C}" presName="node" presStyleLbl="node1" presStyleIdx="0" presStyleCnt="4" custScaleX="117034" custScaleY="107794" custRadScaleRad="98793" custRadScaleInc="27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F8B770-7020-46D3-A39B-872C367D7AD0}" type="pres">
      <dgm:prSet presAssocID="{F7C4E951-CA87-4216-B85A-F588C7A57EB9}" presName="parTrans" presStyleLbl="sibTrans2D1" presStyleIdx="1" presStyleCnt="4"/>
      <dgm:spPr/>
      <dgm:t>
        <a:bodyPr/>
        <a:lstStyle/>
        <a:p>
          <a:endParaRPr lang="en-US"/>
        </a:p>
      </dgm:t>
    </dgm:pt>
    <dgm:pt modelId="{95F093C7-3A07-4FAA-95C1-758D07B0BBED}" type="pres">
      <dgm:prSet presAssocID="{F7C4E951-CA87-4216-B85A-F588C7A57EB9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ACF1675E-71D2-4835-BD53-7D5FAFABA82E}" type="pres">
      <dgm:prSet presAssocID="{CC2D9911-1401-488E-99DA-CF471F68A4DE}" presName="node" presStyleLbl="node1" presStyleIdx="1" presStyleCnt="4" custScaleX="117034" custScaleY="1077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62AF9B-A718-455F-9FD7-829E30DFDBF5}" type="pres">
      <dgm:prSet presAssocID="{CECE45F5-A641-4643-B9CC-71342E7429DC}" presName="parTrans" presStyleLbl="sibTrans2D1" presStyleIdx="2" presStyleCnt="4"/>
      <dgm:spPr/>
      <dgm:t>
        <a:bodyPr/>
        <a:lstStyle/>
        <a:p>
          <a:endParaRPr lang="en-US"/>
        </a:p>
      </dgm:t>
    </dgm:pt>
    <dgm:pt modelId="{AB9F872F-41F6-4A36-8AFE-6333F2F2BDC9}" type="pres">
      <dgm:prSet presAssocID="{CECE45F5-A641-4643-B9CC-71342E7429DC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387A113-B2DC-46C9-855B-2FFA14DAE188}" type="pres">
      <dgm:prSet presAssocID="{FB2AF8EC-0E3B-44A3-B0BB-0229F73E8368}" presName="node" presStyleLbl="node1" presStyleIdx="2" presStyleCnt="4" custScaleX="117034" custScaleY="1077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91E33F-5503-4099-B2D4-F2F3A0F26FC5}" type="pres">
      <dgm:prSet presAssocID="{7196DAA9-3BAB-4DBF-B41B-E61A9CCF9D0B}" presName="parTrans" presStyleLbl="sibTrans2D1" presStyleIdx="3" presStyleCnt="4"/>
      <dgm:spPr/>
      <dgm:t>
        <a:bodyPr/>
        <a:lstStyle/>
        <a:p>
          <a:endParaRPr lang="en-US"/>
        </a:p>
      </dgm:t>
    </dgm:pt>
    <dgm:pt modelId="{8FDDCB3A-A428-4414-BF83-DCE5C4F23854}" type="pres">
      <dgm:prSet presAssocID="{7196DAA9-3BAB-4DBF-B41B-E61A9CCF9D0B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6A1C0C45-A352-4010-AFD9-CC9BE5EE0556}" type="pres">
      <dgm:prSet presAssocID="{8CE5384D-7C03-48AD-BF97-AE59D1CAE159}" presName="node" presStyleLbl="node1" presStyleIdx="3" presStyleCnt="4" custScaleX="117034" custScaleY="107794" custRadScaleRad="1028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69B74D-A78B-4AE6-8DFB-BF072857FEAD}" srcId="{1DCAEB7A-C4E5-4EDF-9E7D-84972BE5EC2B}" destId="{CC2D9911-1401-488E-99DA-CF471F68A4DE}" srcOrd="1" destOrd="0" parTransId="{F7C4E951-CA87-4216-B85A-F588C7A57EB9}" sibTransId="{E967E5FD-5D09-4F70-A60C-83278BA69298}"/>
    <dgm:cxn modelId="{2F2D94DD-694C-4C55-80CD-C5D76A2EDA19}" type="presOf" srcId="{8667DF14-E9CE-4A44-976F-7EC6F4FE4B58}" destId="{6A1C0C45-A352-4010-AFD9-CC9BE5EE0556}" srcOrd="0" destOrd="2" presId="urn:microsoft.com/office/officeart/2005/8/layout/radial5"/>
    <dgm:cxn modelId="{9D24CBED-4150-4E83-946A-93438DD60E6A}" type="presOf" srcId="{CECE45F5-A641-4643-B9CC-71342E7429DC}" destId="{AB9F872F-41F6-4A36-8AFE-6333F2F2BDC9}" srcOrd="1" destOrd="0" presId="urn:microsoft.com/office/officeart/2005/8/layout/radial5"/>
    <dgm:cxn modelId="{49B7C6C8-8F4C-47E3-93E5-31C6433BD6E3}" srcId="{CC2D9911-1401-488E-99DA-CF471F68A4DE}" destId="{2BE1C8B8-DA82-46C0-B6DB-41F48307CFBA}" srcOrd="0" destOrd="0" parTransId="{6F5A2C14-C664-410D-BB0C-B7AEC9970C5C}" sibTransId="{CF9FCAEC-0048-46C3-9C13-5DA5FCDF2761}"/>
    <dgm:cxn modelId="{5BAFB9A6-DCD0-4A3D-94EE-2F72F1349D8F}" srcId="{8CE5384D-7C03-48AD-BF97-AE59D1CAE159}" destId="{E6BC657E-99D3-42CB-8BA3-1C85D83F924A}" srcOrd="0" destOrd="0" parTransId="{6E986C6D-2273-4B11-9B51-962B3624A0A2}" sibTransId="{D7B1D508-6155-4C9B-AA37-7250FB97A09B}"/>
    <dgm:cxn modelId="{1AED03DA-EF52-4B29-9A5F-8D43CDA21C89}" type="presOf" srcId="{BFD40115-A704-4504-A786-7439FF371389}" destId="{2387A113-B2DC-46C9-855B-2FFA14DAE188}" srcOrd="0" destOrd="1" presId="urn:microsoft.com/office/officeart/2005/8/layout/radial5"/>
    <dgm:cxn modelId="{8671B794-3624-46D5-8A9D-91061C2E6B1C}" type="presOf" srcId="{F7C4E951-CA87-4216-B85A-F588C7A57EB9}" destId="{95F093C7-3A07-4FAA-95C1-758D07B0BBED}" srcOrd="1" destOrd="0" presId="urn:microsoft.com/office/officeart/2005/8/layout/radial5"/>
    <dgm:cxn modelId="{39F4B723-FE68-4F78-B4BC-B650C8AC3BAA}" srcId="{3E6A22CF-1A88-41E4-935C-A2AEA70E399B}" destId="{1DCAEB7A-C4E5-4EDF-9E7D-84972BE5EC2B}" srcOrd="0" destOrd="0" parTransId="{92695EAB-BC1F-4EE1-9605-30EF207EF777}" sibTransId="{6534E449-B8D1-47CD-9B35-7329C2F812C2}"/>
    <dgm:cxn modelId="{24008C00-ACA3-44A5-AC3F-0BF5AAC32FE6}" srcId="{8CE5384D-7C03-48AD-BF97-AE59D1CAE159}" destId="{8667DF14-E9CE-4A44-976F-7EC6F4FE4B58}" srcOrd="1" destOrd="0" parTransId="{42135A66-D91E-456E-BB9A-290478F212D8}" sibTransId="{A51317A2-3C37-40E9-ABB7-7F634D19A6F5}"/>
    <dgm:cxn modelId="{E3530293-BFF8-42CD-BF53-FB651E60F7E6}" srcId="{CC2D9911-1401-488E-99DA-CF471F68A4DE}" destId="{83F6C35F-7897-48CD-ABCE-E132BCC44298}" srcOrd="1" destOrd="0" parTransId="{C4214910-DE60-4A93-B095-5426D02EA506}" sibTransId="{474E49DE-4759-47C6-B2EB-F36BAD02EA7B}"/>
    <dgm:cxn modelId="{47ABDA8D-08E6-4F2E-965E-769F48DBF65E}" srcId="{25309EB7-5BB4-4C91-9164-BC3319DD2F5C}" destId="{A5E2FBEF-1FBE-4185-9F2A-43F346C65E38}" srcOrd="0" destOrd="0" parTransId="{B6C20BD2-DB16-4A21-A708-70135486D2CD}" sibTransId="{EBD4873C-420A-4DB0-B2BF-7B1DE82C9BD8}"/>
    <dgm:cxn modelId="{5243F6AE-B694-42B9-8E8C-7E5162A577D4}" type="presOf" srcId="{EC08E690-549A-470C-A20D-AAED4EF3CA6C}" destId="{7C3EADDF-FE7A-42BB-B19D-BC55A46C51E8}" srcOrd="0" destOrd="0" presId="urn:microsoft.com/office/officeart/2005/8/layout/radial5"/>
    <dgm:cxn modelId="{FDDF35DD-530A-41EE-82AC-0A3109737C30}" srcId="{1DCAEB7A-C4E5-4EDF-9E7D-84972BE5EC2B}" destId="{25309EB7-5BB4-4C91-9164-BC3319DD2F5C}" srcOrd="0" destOrd="0" parTransId="{EC08E690-549A-470C-A20D-AAED4EF3CA6C}" sibTransId="{DBC441CF-AB07-4CEB-82E1-3B208A756EE1}"/>
    <dgm:cxn modelId="{590E575E-8E37-4800-9ECC-EEE705E04520}" type="presOf" srcId="{7196DAA9-3BAB-4DBF-B41B-E61A9CCF9D0B}" destId="{8FDDCB3A-A428-4414-BF83-DCE5C4F23854}" srcOrd="1" destOrd="0" presId="urn:microsoft.com/office/officeart/2005/8/layout/radial5"/>
    <dgm:cxn modelId="{A0596842-0C59-4338-8200-740E92FB046C}" srcId="{25309EB7-5BB4-4C91-9164-BC3319DD2F5C}" destId="{12483907-7E91-4E42-8F55-ACB40D8F48BC}" srcOrd="2" destOrd="0" parTransId="{37B9D597-A38C-4E08-9931-BEF2C75CADC6}" sibTransId="{8BB4E711-F2E2-4903-AC36-DE3E2A1BF433}"/>
    <dgm:cxn modelId="{A13B4100-90DE-44BE-9979-99EB552B05A9}" type="presOf" srcId="{83F6C35F-7897-48CD-ABCE-E132BCC44298}" destId="{ACF1675E-71D2-4835-BD53-7D5FAFABA82E}" srcOrd="0" destOrd="2" presId="urn:microsoft.com/office/officeart/2005/8/layout/radial5"/>
    <dgm:cxn modelId="{8BCCDF10-17C6-40E1-BD7D-BFA3CD1D8B76}" srcId="{1DCAEB7A-C4E5-4EDF-9E7D-84972BE5EC2B}" destId="{FB2AF8EC-0E3B-44A3-B0BB-0229F73E8368}" srcOrd="2" destOrd="0" parTransId="{CECE45F5-A641-4643-B9CC-71342E7429DC}" sibTransId="{8E6FA6BC-5368-4E52-9E2C-B00718C14FB9}"/>
    <dgm:cxn modelId="{BE00F15D-ECE3-4A41-B22E-7DABC429831C}" type="presOf" srcId="{CC2D9911-1401-488E-99DA-CF471F68A4DE}" destId="{ACF1675E-71D2-4835-BD53-7D5FAFABA82E}" srcOrd="0" destOrd="0" presId="urn:microsoft.com/office/officeart/2005/8/layout/radial5"/>
    <dgm:cxn modelId="{8040451E-C3DA-4542-B884-1CFD725791E9}" type="presOf" srcId="{E6BC657E-99D3-42CB-8BA3-1C85D83F924A}" destId="{6A1C0C45-A352-4010-AFD9-CC9BE5EE0556}" srcOrd="0" destOrd="1" presId="urn:microsoft.com/office/officeart/2005/8/layout/radial5"/>
    <dgm:cxn modelId="{D34C563E-4A71-40DE-89EF-C5C5C70C659D}" type="presOf" srcId="{F7C4E951-CA87-4216-B85A-F588C7A57EB9}" destId="{B3F8B770-7020-46D3-A39B-872C367D7AD0}" srcOrd="0" destOrd="0" presId="urn:microsoft.com/office/officeart/2005/8/layout/radial5"/>
    <dgm:cxn modelId="{BD006B19-8AFB-4ED9-AE24-3D85815C4E8F}" srcId="{3E6A22CF-1A88-41E4-935C-A2AEA70E399B}" destId="{62314137-EA3C-4C36-9136-D3A5BA66ED55}" srcOrd="1" destOrd="0" parTransId="{39CD357E-417C-4341-AACC-3E72FCE6813B}" sibTransId="{90CD0138-CC5D-49D9-90B5-6C4788EF6D5F}"/>
    <dgm:cxn modelId="{13EBD00C-02A3-410B-A98D-BADC181D130D}" type="presOf" srcId="{12483907-7E91-4E42-8F55-ACB40D8F48BC}" destId="{3000055B-7D1B-47B1-922A-EAD4FE2B79FB}" srcOrd="0" destOrd="3" presId="urn:microsoft.com/office/officeart/2005/8/layout/radial5"/>
    <dgm:cxn modelId="{217BF593-9566-4D68-80A0-364CE242B29E}" type="presOf" srcId="{CECE45F5-A641-4643-B9CC-71342E7429DC}" destId="{9E62AF9B-A718-455F-9FD7-829E30DFDBF5}" srcOrd="0" destOrd="0" presId="urn:microsoft.com/office/officeart/2005/8/layout/radial5"/>
    <dgm:cxn modelId="{5B6D224E-7310-4620-8D91-9C30AFE80BE0}" srcId="{FB2AF8EC-0E3B-44A3-B0BB-0229F73E8368}" destId="{2FA6D8DF-1B4E-4C34-B88F-E572BB377274}" srcOrd="1" destOrd="0" parTransId="{224CD970-E168-4983-88A1-AE1E55BFE0D6}" sibTransId="{61455716-77E2-4ADA-B44E-635A6BD2D747}"/>
    <dgm:cxn modelId="{2B337906-FD8E-4E36-91C0-F72569E17BB5}" srcId="{FB2AF8EC-0E3B-44A3-B0BB-0229F73E8368}" destId="{BFD40115-A704-4504-A786-7439FF371389}" srcOrd="0" destOrd="0" parTransId="{C921A701-787D-4DEB-BC55-2F5696F37075}" sibTransId="{3FC9A3CE-8689-4841-8AED-109894A577EA}"/>
    <dgm:cxn modelId="{1E26BB5F-27AE-44F7-B838-962399669D5D}" type="presOf" srcId="{25309EB7-5BB4-4C91-9164-BC3319DD2F5C}" destId="{3000055B-7D1B-47B1-922A-EAD4FE2B79FB}" srcOrd="0" destOrd="0" presId="urn:microsoft.com/office/officeart/2005/8/layout/radial5"/>
    <dgm:cxn modelId="{229B84F4-3F5D-4A4B-B1ED-34A036FEA89F}" srcId="{25309EB7-5BB4-4C91-9164-BC3319DD2F5C}" destId="{8D7766C5-391E-4B7C-B50C-FC06B9A2BA75}" srcOrd="1" destOrd="0" parTransId="{20ED65B0-C258-4955-BE1E-FF34034E2901}" sibTransId="{911661AE-E29C-4A95-A2E8-24068DE678E9}"/>
    <dgm:cxn modelId="{7D48356A-28CB-4EEA-A7A1-65FB7ECBC3FF}" type="presOf" srcId="{2FA6D8DF-1B4E-4C34-B88F-E572BB377274}" destId="{2387A113-B2DC-46C9-855B-2FFA14DAE188}" srcOrd="0" destOrd="2" presId="urn:microsoft.com/office/officeart/2005/8/layout/radial5"/>
    <dgm:cxn modelId="{78322A9A-8687-47CA-9E2E-0C579E115482}" type="presOf" srcId="{A5E2FBEF-1FBE-4185-9F2A-43F346C65E38}" destId="{3000055B-7D1B-47B1-922A-EAD4FE2B79FB}" srcOrd="0" destOrd="1" presId="urn:microsoft.com/office/officeart/2005/8/layout/radial5"/>
    <dgm:cxn modelId="{BD2C6D26-D2FD-43D4-90B2-AFDCD93AF3CD}" srcId="{1DCAEB7A-C4E5-4EDF-9E7D-84972BE5EC2B}" destId="{8CE5384D-7C03-48AD-BF97-AE59D1CAE159}" srcOrd="3" destOrd="0" parTransId="{7196DAA9-3BAB-4DBF-B41B-E61A9CCF9D0B}" sibTransId="{181EB3D8-8C8B-4CFD-8122-5F32CAF5FE59}"/>
    <dgm:cxn modelId="{3D717F5C-E8C2-4976-A15A-3E63677D4FC4}" type="presOf" srcId="{7196DAA9-3BAB-4DBF-B41B-E61A9CCF9D0B}" destId="{9991E33F-5503-4099-B2D4-F2F3A0F26FC5}" srcOrd="0" destOrd="0" presId="urn:microsoft.com/office/officeart/2005/8/layout/radial5"/>
    <dgm:cxn modelId="{E25062B0-A3D3-4089-B6C5-5C2C03CD3216}" type="presOf" srcId="{3E6A22CF-1A88-41E4-935C-A2AEA70E399B}" destId="{D2A73F68-BC4C-46C7-BCF1-A9339182543F}" srcOrd="0" destOrd="0" presId="urn:microsoft.com/office/officeart/2005/8/layout/radial5"/>
    <dgm:cxn modelId="{45AFA6B5-2830-4B34-BBE3-C32AF854BACC}" type="presOf" srcId="{1DCAEB7A-C4E5-4EDF-9E7D-84972BE5EC2B}" destId="{0B11ED1F-0494-44C1-844C-C46A5CAA1930}" srcOrd="0" destOrd="0" presId="urn:microsoft.com/office/officeart/2005/8/layout/radial5"/>
    <dgm:cxn modelId="{AA788D70-F550-4E17-B321-B4CD6AC57DE6}" type="presOf" srcId="{2BE1C8B8-DA82-46C0-B6DB-41F48307CFBA}" destId="{ACF1675E-71D2-4835-BD53-7D5FAFABA82E}" srcOrd="0" destOrd="1" presId="urn:microsoft.com/office/officeart/2005/8/layout/radial5"/>
    <dgm:cxn modelId="{09755246-69CD-4AE0-A67A-6004CD48C19E}" type="presOf" srcId="{FB2AF8EC-0E3B-44A3-B0BB-0229F73E8368}" destId="{2387A113-B2DC-46C9-855B-2FFA14DAE188}" srcOrd="0" destOrd="0" presId="urn:microsoft.com/office/officeart/2005/8/layout/radial5"/>
    <dgm:cxn modelId="{205BA549-73A4-413E-8E44-08E3E89D0D77}" type="presOf" srcId="{8CE5384D-7C03-48AD-BF97-AE59D1CAE159}" destId="{6A1C0C45-A352-4010-AFD9-CC9BE5EE0556}" srcOrd="0" destOrd="0" presId="urn:microsoft.com/office/officeart/2005/8/layout/radial5"/>
    <dgm:cxn modelId="{65C937BC-3260-47C2-B717-26B82C4B9251}" type="presOf" srcId="{EC08E690-549A-470C-A20D-AAED4EF3CA6C}" destId="{7119474D-8D07-4AC2-B034-15273EECE4D0}" srcOrd="1" destOrd="0" presId="urn:microsoft.com/office/officeart/2005/8/layout/radial5"/>
    <dgm:cxn modelId="{6530B110-82AA-4FC0-B65F-AF1A76E792EE}" type="presOf" srcId="{8D7766C5-391E-4B7C-B50C-FC06B9A2BA75}" destId="{3000055B-7D1B-47B1-922A-EAD4FE2B79FB}" srcOrd="0" destOrd="2" presId="urn:microsoft.com/office/officeart/2005/8/layout/radial5"/>
    <dgm:cxn modelId="{4D5CFB69-C345-4360-A660-6781AE64E04C}" type="presParOf" srcId="{D2A73F68-BC4C-46C7-BCF1-A9339182543F}" destId="{0B11ED1F-0494-44C1-844C-C46A5CAA1930}" srcOrd="0" destOrd="0" presId="urn:microsoft.com/office/officeart/2005/8/layout/radial5"/>
    <dgm:cxn modelId="{984548BE-A852-4DE6-8F18-8E5992F91905}" type="presParOf" srcId="{D2A73F68-BC4C-46C7-BCF1-A9339182543F}" destId="{7C3EADDF-FE7A-42BB-B19D-BC55A46C51E8}" srcOrd="1" destOrd="0" presId="urn:microsoft.com/office/officeart/2005/8/layout/radial5"/>
    <dgm:cxn modelId="{24C75F43-F090-4EDA-9A56-7CAF329849BC}" type="presParOf" srcId="{7C3EADDF-FE7A-42BB-B19D-BC55A46C51E8}" destId="{7119474D-8D07-4AC2-B034-15273EECE4D0}" srcOrd="0" destOrd="0" presId="urn:microsoft.com/office/officeart/2005/8/layout/radial5"/>
    <dgm:cxn modelId="{BCCDD3AA-FDA9-4F2B-9BEA-E903FFAA94B9}" type="presParOf" srcId="{D2A73F68-BC4C-46C7-BCF1-A9339182543F}" destId="{3000055B-7D1B-47B1-922A-EAD4FE2B79FB}" srcOrd="2" destOrd="0" presId="urn:microsoft.com/office/officeart/2005/8/layout/radial5"/>
    <dgm:cxn modelId="{9C1B1947-AB32-4A9E-A477-D55EBEE92FC8}" type="presParOf" srcId="{D2A73F68-BC4C-46C7-BCF1-A9339182543F}" destId="{B3F8B770-7020-46D3-A39B-872C367D7AD0}" srcOrd="3" destOrd="0" presId="urn:microsoft.com/office/officeart/2005/8/layout/radial5"/>
    <dgm:cxn modelId="{37533270-C8D3-4AAE-BEBD-1B1A6843B77D}" type="presParOf" srcId="{B3F8B770-7020-46D3-A39B-872C367D7AD0}" destId="{95F093C7-3A07-4FAA-95C1-758D07B0BBED}" srcOrd="0" destOrd="0" presId="urn:microsoft.com/office/officeart/2005/8/layout/radial5"/>
    <dgm:cxn modelId="{FC52AC28-F248-4F75-9B0B-A3023631231A}" type="presParOf" srcId="{D2A73F68-BC4C-46C7-BCF1-A9339182543F}" destId="{ACF1675E-71D2-4835-BD53-7D5FAFABA82E}" srcOrd="4" destOrd="0" presId="urn:microsoft.com/office/officeart/2005/8/layout/radial5"/>
    <dgm:cxn modelId="{26ADE908-A8C5-41A3-A3D3-7990EF853D4C}" type="presParOf" srcId="{D2A73F68-BC4C-46C7-BCF1-A9339182543F}" destId="{9E62AF9B-A718-455F-9FD7-829E30DFDBF5}" srcOrd="5" destOrd="0" presId="urn:microsoft.com/office/officeart/2005/8/layout/radial5"/>
    <dgm:cxn modelId="{11A002E7-0471-42B6-93DC-BD9B507C76B7}" type="presParOf" srcId="{9E62AF9B-A718-455F-9FD7-829E30DFDBF5}" destId="{AB9F872F-41F6-4A36-8AFE-6333F2F2BDC9}" srcOrd="0" destOrd="0" presId="urn:microsoft.com/office/officeart/2005/8/layout/radial5"/>
    <dgm:cxn modelId="{532A1446-2EF3-4BA6-8AC3-F175C0059803}" type="presParOf" srcId="{D2A73F68-BC4C-46C7-BCF1-A9339182543F}" destId="{2387A113-B2DC-46C9-855B-2FFA14DAE188}" srcOrd="6" destOrd="0" presId="urn:microsoft.com/office/officeart/2005/8/layout/radial5"/>
    <dgm:cxn modelId="{C714775F-C972-4746-8E78-AAEC1E70C7A6}" type="presParOf" srcId="{D2A73F68-BC4C-46C7-BCF1-A9339182543F}" destId="{9991E33F-5503-4099-B2D4-F2F3A0F26FC5}" srcOrd="7" destOrd="0" presId="urn:microsoft.com/office/officeart/2005/8/layout/radial5"/>
    <dgm:cxn modelId="{1F17034D-7C5E-42C7-ACC9-57A781E99EBA}" type="presParOf" srcId="{9991E33F-5503-4099-B2D4-F2F3A0F26FC5}" destId="{8FDDCB3A-A428-4414-BF83-DCE5C4F23854}" srcOrd="0" destOrd="0" presId="urn:microsoft.com/office/officeart/2005/8/layout/radial5"/>
    <dgm:cxn modelId="{5B50EBF0-6227-4DF9-86C0-6536A20F52F5}" type="presParOf" srcId="{D2A73F68-BC4C-46C7-BCF1-A9339182543F}" destId="{6A1C0C45-A352-4010-AFD9-CC9BE5EE0556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11ED1F-0494-44C1-844C-C46A5CAA1930}">
      <dsp:nvSpPr>
        <dsp:cNvPr id="0" name=""/>
        <dsp:cNvSpPr/>
      </dsp:nvSpPr>
      <dsp:spPr>
        <a:xfrm>
          <a:off x="1884599" y="1687436"/>
          <a:ext cx="1259998" cy="1094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Data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Quality</a:t>
          </a:r>
        </a:p>
      </dsp:txBody>
      <dsp:txXfrm>
        <a:off x="2069121" y="1847708"/>
        <a:ext cx="890954" cy="773860"/>
      </dsp:txXfrm>
    </dsp:sp>
    <dsp:sp modelId="{7C3EADDF-FE7A-42BB-B19D-BC55A46C51E8}">
      <dsp:nvSpPr>
        <dsp:cNvPr id="0" name=""/>
        <dsp:cNvSpPr/>
      </dsp:nvSpPr>
      <dsp:spPr>
        <a:xfrm rot="16273693">
          <a:off x="2411697" y="1270506"/>
          <a:ext cx="238623" cy="3974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446723" y="1385776"/>
        <a:ext cx="167036" cy="238454"/>
      </dsp:txXfrm>
    </dsp:sp>
    <dsp:sp modelId="{3000055B-7D1B-47B1-922A-EAD4FE2B79FB}">
      <dsp:nvSpPr>
        <dsp:cNvPr id="0" name=""/>
        <dsp:cNvSpPr/>
      </dsp:nvSpPr>
      <dsp:spPr>
        <a:xfrm>
          <a:off x="1865481" y="-22474"/>
          <a:ext cx="1368005" cy="12599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Data Migration &amp; Integration</a:t>
          </a:r>
          <a:endParaRPr lang="en-US" sz="1200" b="1" kern="1200" dirty="0">
            <a:solidFill>
              <a:schemeClr val="tx1"/>
            </a:solidFill>
          </a:endParaRPr>
        </a:p>
        <a:p>
          <a:pPr marL="57150" lvl="1" indent="-57150" algn="ctr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>
              <a:solidFill>
                <a:schemeClr val="tx1"/>
              </a:solidFill>
            </a:rPr>
            <a:t> </a:t>
          </a:r>
          <a:r>
            <a:rPr lang="en-US" sz="1000" kern="1200" dirty="0" smtClean="0">
              <a:solidFill>
                <a:schemeClr val="tx1"/>
              </a:solidFill>
            </a:rPr>
            <a:t>Cleansing</a:t>
          </a:r>
          <a:endParaRPr lang="en-US" sz="1000" kern="1200" dirty="0">
            <a:solidFill>
              <a:schemeClr val="tx1"/>
            </a:solidFill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tx1"/>
              </a:solidFill>
            </a:rPr>
            <a:t> Transformation</a:t>
          </a:r>
          <a:endParaRPr lang="en-US" sz="1000" kern="1200" dirty="0">
            <a:solidFill>
              <a:schemeClr val="tx1"/>
            </a:solidFill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tx1"/>
              </a:solidFill>
            </a:rPr>
            <a:t> Distribution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2065821" y="162049"/>
        <a:ext cx="967325" cy="890953"/>
      </dsp:txXfrm>
    </dsp:sp>
    <dsp:sp modelId="{B3F8B770-7020-46D3-A39B-872C367D7AD0}">
      <dsp:nvSpPr>
        <dsp:cNvPr id="0" name=""/>
        <dsp:cNvSpPr/>
      </dsp:nvSpPr>
      <dsp:spPr>
        <a:xfrm rot="21575592">
          <a:off x="3215340" y="2030346"/>
          <a:ext cx="170483" cy="3974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5341" y="2110013"/>
        <a:ext cx="119338" cy="238454"/>
      </dsp:txXfrm>
    </dsp:sp>
    <dsp:sp modelId="{ACF1675E-71D2-4835-BD53-7D5FAFABA82E}">
      <dsp:nvSpPr>
        <dsp:cNvPr id="0" name=""/>
        <dsp:cNvSpPr/>
      </dsp:nvSpPr>
      <dsp:spPr>
        <a:xfrm>
          <a:off x="3466215" y="1593026"/>
          <a:ext cx="1368005" cy="12599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Master Data Management</a:t>
          </a:r>
          <a:endParaRPr lang="en-US" sz="1200" b="1" kern="1200" dirty="0">
            <a:solidFill>
              <a:schemeClr val="tx1"/>
            </a:solidFill>
          </a:endParaRPr>
        </a:p>
        <a:p>
          <a:pPr marL="57150" lvl="1" indent="-57150" algn="ctr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>
              <a:solidFill>
                <a:schemeClr val="tx1"/>
              </a:solidFill>
            </a:rPr>
            <a:t> </a:t>
          </a:r>
          <a:r>
            <a:rPr lang="en-US" sz="1000" kern="1200" dirty="0" smtClean="0">
              <a:solidFill>
                <a:schemeClr val="tx1"/>
              </a:solidFill>
            </a:rPr>
            <a:t>Single View</a:t>
          </a:r>
          <a:endParaRPr lang="en-US" sz="1000" kern="1200" dirty="0">
            <a:solidFill>
              <a:schemeClr val="tx1"/>
            </a:solidFill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tx1"/>
              </a:solidFill>
            </a:rPr>
            <a:t> Central Repository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666555" y="1777549"/>
        <a:ext cx="967325" cy="890953"/>
      </dsp:txXfrm>
    </dsp:sp>
    <dsp:sp modelId="{9E62AF9B-A718-455F-9FD7-829E30DFDBF5}">
      <dsp:nvSpPr>
        <dsp:cNvPr id="0" name=""/>
        <dsp:cNvSpPr/>
      </dsp:nvSpPr>
      <dsp:spPr>
        <a:xfrm rot="5400000">
          <a:off x="2396195" y="2799829"/>
          <a:ext cx="236806" cy="3974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431716" y="2843793"/>
        <a:ext cx="165764" cy="238454"/>
      </dsp:txXfrm>
    </dsp:sp>
    <dsp:sp modelId="{2387A113-B2DC-46C9-855B-2FFA14DAE188}">
      <dsp:nvSpPr>
        <dsp:cNvPr id="0" name=""/>
        <dsp:cNvSpPr/>
      </dsp:nvSpPr>
      <dsp:spPr>
        <a:xfrm>
          <a:off x="1830596" y="3228645"/>
          <a:ext cx="1368005" cy="12599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Business Intelligence</a:t>
          </a:r>
          <a:endParaRPr lang="en-US" sz="1200" b="1" kern="1200" dirty="0">
            <a:solidFill>
              <a:schemeClr val="tx1"/>
            </a:solidFill>
          </a:endParaRPr>
        </a:p>
        <a:p>
          <a:pPr marL="57150" lvl="1" indent="-57150" algn="ctr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>
              <a:solidFill>
                <a:schemeClr val="tx1"/>
              </a:solidFill>
            </a:rPr>
            <a:t> </a:t>
          </a:r>
          <a:r>
            <a:rPr lang="en-US" sz="1000" kern="1200" dirty="0" smtClean="0">
              <a:solidFill>
                <a:schemeClr val="tx1"/>
              </a:solidFill>
            </a:rPr>
            <a:t>Monitoring</a:t>
          </a:r>
          <a:endParaRPr lang="en-US" sz="1000" kern="1200" dirty="0">
            <a:solidFill>
              <a:schemeClr val="tx1"/>
            </a:solidFill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tx1"/>
              </a:solidFill>
            </a:rPr>
            <a:t>Key Performance Indicators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2030936" y="3413168"/>
        <a:ext cx="967325" cy="890953"/>
      </dsp:txXfrm>
    </dsp:sp>
    <dsp:sp modelId="{9991E33F-5503-4099-B2D4-F2F3A0F26FC5}">
      <dsp:nvSpPr>
        <dsp:cNvPr id="0" name=""/>
        <dsp:cNvSpPr/>
      </dsp:nvSpPr>
      <dsp:spPr>
        <a:xfrm rot="10823733">
          <a:off x="1608486" y="2030344"/>
          <a:ext cx="195136" cy="3974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1667026" y="2110031"/>
        <a:ext cx="136595" cy="238454"/>
      </dsp:txXfrm>
    </dsp:sp>
    <dsp:sp modelId="{6A1C0C45-A352-4010-AFD9-CC9BE5EE0556}">
      <dsp:nvSpPr>
        <dsp:cNvPr id="0" name=""/>
        <dsp:cNvSpPr/>
      </dsp:nvSpPr>
      <dsp:spPr>
        <a:xfrm>
          <a:off x="148459" y="1593026"/>
          <a:ext cx="1368005" cy="12599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Enterprise Data Model</a:t>
          </a:r>
          <a:endParaRPr lang="en-US" sz="1200" b="1" kern="1200" dirty="0">
            <a:solidFill>
              <a:schemeClr val="tx1"/>
            </a:solidFill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tx1"/>
              </a:solidFill>
            </a:rPr>
            <a:t> Common Entities</a:t>
          </a:r>
          <a:endParaRPr lang="en-US" sz="1000" kern="1200" dirty="0">
            <a:solidFill>
              <a:schemeClr val="tx1"/>
            </a:solidFill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tx1"/>
              </a:solidFill>
            </a:rPr>
            <a:t> Common Taxonomy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48799" y="1777549"/>
        <a:ext cx="967325" cy="890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89127D-7B34-456A-ADE3-2F0622E78C6A}" type="datetimeFigureOut">
              <a:rPr lang="en-US"/>
              <a:pPr>
                <a:defRPr/>
              </a:pPr>
              <a:t>6/23/2015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45" y="4714890"/>
            <a:ext cx="5439987" cy="4469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18F4E2-7725-4429-A38F-283FCD3F42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4149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18F4E2-7725-4429-A38F-283FCD3F427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89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18F4E2-7725-4429-A38F-283FCD3F427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757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18F4E2-7725-4429-A38F-283FCD3F427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856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18F4E2-7725-4429-A38F-283FCD3F427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15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89FF8-E157-4B6A-AC06-303CFD3794C1}" type="datetime1">
              <a:rPr lang="en-US"/>
              <a:pPr>
                <a:defRPr/>
              </a:pPr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Strategy &amp; Policies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E16C4-C7B4-472A-B0DC-3432AB84A6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94578-0595-454E-A5CF-077AE78E7C44}" type="datetime1">
              <a:rPr lang="en-US"/>
              <a:pPr>
                <a:defRPr/>
              </a:pPr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Strategy &amp; Policies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6426F-F95B-4F0A-958B-F0320AC8DC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52C62-777A-44B8-98CD-B37E2D10A130}" type="datetime1">
              <a:rPr lang="en-US"/>
              <a:pPr>
                <a:defRPr/>
              </a:pPr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Strategy &amp; Policies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FE5E7-6DFC-46E7-AA02-2961A97E3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DE2B4-6B42-4FB4-B5F5-77F96EA81893}" type="datetime1">
              <a:rPr lang="en-US"/>
              <a:pPr>
                <a:defRPr/>
              </a:pPr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Strategy &amp; Policies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B0823-2F71-4832-9518-EBF550D22B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F7E59-088F-48D5-86DE-AA92675BDE8C}" type="datetime1">
              <a:rPr lang="en-US"/>
              <a:pPr>
                <a:defRPr/>
              </a:pPr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Strategy &amp; Policies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8DAD-C373-4490-AB52-56F0E0BC26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DB2D6-E3EC-424F-831C-37701236206E}" type="datetime1">
              <a:rPr lang="en-US"/>
              <a:pPr>
                <a:defRPr/>
              </a:pPr>
              <a:t>6/23/2015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Strategy &amp; Policies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1CF80-1E45-4E47-AAD4-29E731E0B0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346C5-CD25-4D63-9D29-D68299772DE8}" type="datetime1">
              <a:rPr lang="en-US"/>
              <a:pPr>
                <a:defRPr/>
              </a:pPr>
              <a:t>6/23/2015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Strategy &amp; Policies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0BF16-B4EC-4B84-9083-DE22B31061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4A531-4A91-4761-88D3-BB3A905CD48E}" type="datetime1">
              <a:rPr lang="en-US"/>
              <a:pPr>
                <a:defRPr/>
              </a:pPr>
              <a:t>6/23/2015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Strategy &amp; Policies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8C0CD-E6D1-4A6F-9B0C-6E9AA3DBD7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5198D-6F45-4118-91D2-CA5E4D594713}" type="datetime1">
              <a:rPr lang="en-US"/>
              <a:pPr>
                <a:defRPr/>
              </a:pPr>
              <a:t>6/23/2015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Strategy &amp; Policies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8EB7A-56CF-4EDB-9177-E3D69C5AAD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456B3-5541-4B45-ABF6-3F59194A62CA}" type="datetime1">
              <a:rPr lang="en-US"/>
              <a:pPr>
                <a:defRPr/>
              </a:pPr>
              <a:t>6/23/2015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Strategy &amp; Policies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8A5B6-14C3-44DA-9C6B-C089E368A0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D76CE-7924-4CD0-981C-39EDD6BD6574}" type="datetime1">
              <a:rPr lang="en-US"/>
              <a:pPr>
                <a:defRPr/>
              </a:pPr>
              <a:t>6/23/2015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Strategy &amp; Policies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38705-B8E8-4962-9298-5CA3E5FE18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61B492-E879-4EFE-9987-2F0B6C28F739}" type="datetime1">
              <a:rPr lang="en-US"/>
              <a:pPr>
                <a:defRPr/>
              </a:pPr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Strategy &amp; Policies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B671BC-46C5-4401-BF1D-38942F16F0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46909"/>
            <a:ext cx="9143999" cy="2541319"/>
          </a:xfrm>
        </p:spPr>
        <p:txBody>
          <a:bodyPr/>
          <a:lstStyle/>
          <a:p>
            <a:r>
              <a:rPr lang="en-US" sz="4000" dirty="0" smtClean="0"/>
              <a:t>The GPAA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RFP to implement</a:t>
            </a:r>
            <a:br>
              <a:rPr lang="en-US" sz="4000" dirty="0" smtClean="0"/>
            </a:br>
            <a:r>
              <a:rPr lang="en-US" sz="4000" dirty="0" smtClean="0"/>
              <a:t>Enterprise Data Management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E16C4-C7B4-472A-B0DC-3432AB84A62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0" y="4357932"/>
            <a:ext cx="9143999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GPAA15/2015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2465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B0823-2F71-4832-9518-EBF550D22BC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42275" cy="7478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b="1" dirty="0" smtClean="0"/>
              <a:t>Data Quality Monitoring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379" y="985652"/>
            <a:ext cx="8532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Monitor </a:t>
            </a:r>
            <a:r>
              <a:rPr lang="en-ZA" sz="2000" dirty="0">
                <a:latin typeface="+mn-lt"/>
              </a:rPr>
              <a:t>data quality metrics which is linked to key organizational and individual performance </a:t>
            </a:r>
            <a:r>
              <a:rPr lang="en-ZA" sz="2000" dirty="0" smtClean="0">
                <a:latin typeface="+mn-lt"/>
              </a:rPr>
              <a:t>indicators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Reports </a:t>
            </a:r>
            <a:r>
              <a:rPr lang="en-ZA" sz="2000" dirty="0">
                <a:latin typeface="+mn-lt"/>
              </a:rPr>
              <a:t>and dashboards that reflect </a:t>
            </a:r>
            <a:r>
              <a:rPr lang="en-ZA" sz="2000" dirty="0" smtClean="0">
                <a:latin typeface="+mn-lt"/>
              </a:rPr>
              <a:t>the </a:t>
            </a:r>
            <a:r>
              <a:rPr lang="en-ZA" sz="2000" dirty="0">
                <a:latin typeface="+mn-lt"/>
              </a:rPr>
              <a:t>data quality metrics and known data </a:t>
            </a:r>
            <a:r>
              <a:rPr lang="en-ZA" sz="2000" dirty="0" smtClean="0">
                <a:latin typeface="+mn-lt"/>
              </a:rPr>
              <a:t>issues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Consolidated </a:t>
            </a:r>
            <a:r>
              <a:rPr lang="en-ZA" sz="2000" dirty="0">
                <a:latin typeface="+mn-lt"/>
              </a:rPr>
              <a:t>financial information to a single repository for accurate and timely financial reporting</a:t>
            </a:r>
            <a:endParaRPr lang="en-ZA" sz="2000" dirty="0" smtClean="0">
              <a:latin typeface="+mn-lt"/>
            </a:endParaRP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ZA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805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B0823-2F71-4832-9518-EBF550D22BC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42275" cy="7478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b="1" dirty="0" smtClean="0"/>
              <a:t>Architectural Requirements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379" y="781387"/>
            <a:ext cx="853242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ZA" sz="2000" dirty="0" smtClean="0">
                <a:latin typeface="+mn-lt"/>
              </a:rPr>
              <a:t>Architecture Style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Solution should provide </a:t>
            </a:r>
            <a:r>
              <a:rPr lang="en-ZA" sz="2000" dirty="0">
                <a:latin typeface="+mn-lt"/>
              </a:rPr>
              <a:t>the required functionality </a:t>
            </a:r>
            <a:r>
              <a:rPr lang="en-ZA" sz="2000" dirty="0" smtClean="0">
                <a:latin typeface="+mn-lt"/>
              </a:rPr>
              <a:t>out-of-the-box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en-ZA" sz="2000" dirty="0" smtClean="0">
              <a:latin typeface="+mn-lt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ZA" sz="2000" dirty="0" smtClean="0">
                <a:latin typeface="+mn-lt"/>
              </a:rPr>
              <a:t>Implementation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Data cleansing, migration </a:t>
            </a:r>
            <a:r>
              <a:rPr lang="en-ZA" sz="2000" dirty="0">
                <a:latin typeface="+mn-lt"/>
              </a:rPr>
              <a:t>and configuration </a:t>
            </a:r>
            <a:r>
              <a:rPr lang="en-ZA" sz="2000" dirty="0" smtClean="0">
                <a:latin typeface="+mn-lt"/>
              </a:rPr>
              <a:t>part of implementation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en-ZA" sz="2000" dirty="0" smtClean="0">
              <a:latin typeface="+mn-lt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ZA" sz="2000" dirty="0" smtClean="0">
                <a:latin typeface="+mn-lt"/>
              </a:rPr>
              <a:t>Qualities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>
                <a:latin typeface="+mn-lt"/>
              </a:rPr>
              <a:t>Interoperability, scalability and </a:t>
            </a:r>
            <a:r>
              <a:rPr lang="en-ZA" sz="2000" dirty="0" smtClean="0">
                <a:latin typeface="+mn-lt"/>
              </a:rPr>
              <a:t>maintainability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en-ZA" sz="2000" dirty="0">
              <a:latin typeface="+mn-lt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ZA" sz="2000" dirty="0" smtClean="0">
                <a:latin typeface="+mn-lt"/>
              </a:rPr>
              <a:t>Operational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Support </a:t>
            </a:r>
            <a:r>
              <a:rPr lang="en-ZA" sz="2000" dirty="0">
                <a:latin typeface="+mn-lt"/>
              </a:rPr>
              <a:t>full redundancy and expose sufficient and useful instrumentation to perform system monitoring, debugging and performance </a:t>
            </a:r>
            <a:r>
              <a:rPr lang="en-ZA" sz="2000" dirty="0" smtClean="0">
                <a:latin typeface="+mn-lt"/>
              </a:rPr>
              <a:t>tuning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Handle </a:t>
            </a:r>
            <a:r>
              <a:rPr lang="en-ZA" sz="2000" dirty="0">
                <a:latin typeface="+mn-lt"/>
              </a:rPr>
              <a:t>increases in load without impact on the performance of the system, and provide the ability to be readily </a:t>
            </a:r>
            <a:r>
              <a:rPr lang="en-ZA" sz="2000" dirty="0" smtClean="0">
                <a:latin typeface="+mn-lt"/>
              </a:rPr>
              <a:t>enlarged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en-ZA" sz="2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2201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B0823-2F71-4832-9518-EBF550D22BC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42275" cy="7478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b="1" dirty="0" smtClean="0"/>
              <a:t>Architectural Requirements cont.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379" y="781387"/>
            <a:ext cx="85324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ZA" sz="2000" dirty="0" smtClean="0">
                <a:latin typeface="+mn-lt"/>
              </a:rPr>
              <a:t>Authentication </a:t>
            </a:r>
            <a:r>
              <a:rPr lang="en-ZA" sz="2000" dirty="0">
                <a:latin typeface="+mn-lt"/>
              </a:rPr>
              <a:t>and </a:t>
            </a:r>
            <a:r>
              <a:rPr lang="en-ZA" sz="2000" dirty="0" smtClean="0">
                <a:latin typeface="+mn-lt"/>
              </a:rPr>
              <a:t>Authorisation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Integrate </a:t>
            </a:r>
            <a:r>
              <a:rPr lang="en-ZA" sz="2000" dirty="0">
                <a:latin typeface="+mn-lt"/>
              </a:rPr>
              <a:t>into the Oracle Identity and Access Management system for all identity management and role-based access </a:t>
            </a:r>
            <a:r>
              <a:rPr lang="en-ZA" sz="2000" dirty="0" smtClean="0">
                <a:latin typeface="+mn-lt"/>
              </a:rPr>
              <a:t>functionality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Ensure </a:t>
            </a:r>
            <a:r>
              <a:rPr lang="en-ZA" sz="2000" dirty="0">
                <a:latin typeface="+mn-lt"/>
              </a:rPr>
              <a:t>Role-based Access Management is applied using single sign on (SSO</a:t>
            </a:r>
            <a:r>
              <a:rPr lang="en-ZA" sz="2000" dirty="0" smtClean="0">
                <a:latin typeface="+mn-lt"/>
              </a:rPr>
              <a:t>)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ZA" sz="2000" dirty="0">
              <a:latin typeface="+mn-lt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ZA" sz="2000" dirty="0" smtClean="0">
                <a:latin typeface="+mn-lt"/>
              </a:rPr>
              <a:t>Integration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Applications</a:t>
            </a:r>
            <a:r>
              <a:rPr lang="en-ZA" sz="2000" dirty="0">
                <a:latin typeface="+mn-lt"/>
              </a:rPr>
              <a:t>, as providers should be decoupled from consumers based on SOA principles to promote the introduction of new </a:t>
            </a:r>
            <a:r>
              <a:rPr lang="en-ZA" sz="2000" dirty="0" smtClean="0">
                <a:latin typeface="+mn-lt"/>
              </a:rPr>
              <a:t>applications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Real-time </a:t>
            </a:r>
            <a:r>
              <a:rPr lang="en-ZA" sz="2000" dirty="0">
                <a:latin typeface="+mn-lt"/>
              </a:rPr>
              <a:t>/ messaging integration should be completed using the </a:t>
            </a:r>
            <a:r>
              <a:rPr lang="en-ZA" sz="2000" dirty="0" smtClean="0">
                <a:latin typeface="+mn-lt"/>
              </a:rPr>
              <a:t>ESB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ZA" sz="2000" dirty="0">
              <a:latin typeface="+mn-lt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ZA" sz="2000" dirty="0" smtClean="0">
                <a:latin typeface="+mn-lt"/>
              </a:rPr>
              <a:t>Data Architecture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Provide batch and online data distribution mechanisms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Historic </a:t>
            </a:r>
            <a:r>
              <a:rPr lang="en-ZA" sz="2000" dirty="0">
                <a:latin typeface="+mn-lt"/>
              </a:rPr>
              <a:t>information should be available for extraction into other tools for trending and </a:t>
            </a:r>
            <a:r>
              <a:rPr lang="en-ZA" sz="2000" dirty="0" smtClean="0">
                <a:latin typeface="+mn-lt"/>
              </a:rPr>
              <a:t>forecasting</a:t>
            </a: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Information </a:t>
            </a:r>
            <a:r>
              <a:rPr lang="en-ZA" sz="2000" dirty="0">
                <a:latin typeface="+mn-lt"/>
              </a:rPr>
              <a:t>should remain confidential when required due to either member preference or legislation. Information classification should be enabled within the architecture to control user access.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en-ZA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6973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38425"/>
            <a:ext cx="8042400" cy="943200"/>
          </a:xfrm>
          <a:noFill/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ZA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Thank You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B0823-2F71-4832-9518-EBF550D22BC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237"/>
            <a:ext cx="8229600" cy="758515"/>
          </a:xfrm>
        </p:spPr>
        <p:txBody>
          <a:bodyPr/>
          <a:lstStyle/>
          <a:p>
            <a:pPr algn="l"/>
            <a:r>
              <a:rPr lang="en-ZA" sz="3200" b="1" dirty="0" smtClean="0"/>
              <a:t>Discussion Points</a:t>
            </a:r>
            <a:endParaRPr lang="en-Z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73627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ZA" sz="2200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Components of Enterprise Data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As-Is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To-Be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Functional Requirements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 smtClean="0"/>
              <a:t>Data Migration and Integration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 smtClean="0"/>
              <a:t>Master Data Management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 smtClean="0"/>
              <a:t>Enterprise Data Model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 smtClean="0"/>
              <a:t>Data Quality Monitoring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Architectural Requirements</a:t>
            </a:r>
            <a:endParaRPr lang="en-US" sz="2200" dirty="0"/>
          </a:p>
          <a:p>
            <a:pPr marL="514350" indent="-514350">
              <a:buNone/>
            </a:pPr>
            <a:r>
              <a:rPr lang="en-US" sz="2200" dirty="0" smtClean="0"/>
              <a:t>	</a:t>
            </a:r>
            <a:endParaRPr lang="en-ZA" sz="2200" dirty="0" smtClean="0"/>
          </a:p>
          <a:p>
            <a:pPr marL="514350" indent="-514350">
              <a:buNone/>
            </a:pPr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B0823-2F71-4832-9518-EBF550D22BC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42275" cy="7478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200" b="1" dirty="0" smtClean="0"/>
              <a:t>Introduction</a:t>
            </a:r>
            <a:endParaRPr lang="en-US" sz="3200" b="1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1775" y="1139784"/>
            <a:ext cx="8229600" cy="4525963"/>
          </a:xfrm>
        </p:spPr>
        <p:txBody>
          <a:bodyPr rtlCol="0">
            <a:noAutofit/>
          </a:bodyPr>
          <a:lstStyle/>
          <a:p>
            <a:pPr marL="285750" indent="-285750" eaLnBrk="1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cs typeface="Arial" charset="0"/>
              </a:rPr>
              <a:t>GPAA has embarked on a programme that seeks to modernise and enhance the efficiencies of human capital, systems, processes and technology.</a:t>
            </a:r>
          </a:p>
          <a:p>
            <a:pPr marL="285750" indent="-285750" eaLnBrk="1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ZA" sz="2000" dirty="0">
              <a:cs typeface="Arial" charset="0"/>
            </a:endParaRPr>
          </a:p>
          <a:p>
            <a:pPr marL="285750" indent="-285750" eaLnBrk="1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>
                <a:cs typeface="Arial" charset="0"/>
              </a:rPr>
              <a:t>Data quality and management in the organisation is central to the programme becoming a success.</a:t>
            </a:r>
          </a:p>
          <a:p>
            <a:pPr marL="285750" indent="-285750" eaLnBrk="1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ZA" sz="2000" dirty="0">
              <a:cs typeface="Arial" charset="0"/>
            </a:endParaRPr>
          </a:p>
          <a:p>
            <a:pPr marL="285750" indent="-285750" eaLnBrk="1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>
                <a:cs typeface="Arial" charset="0"/>
              </a:rPr>
              <a:t>Objective is to establish and operationalise the management of information during the entire life cycle.</a:t>
            </a:r>
          </a:p>
          <a:p>
            <a:pPr marL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GB" sz="2000" dirty="0" smtClean="0"/>
          </a:p>
          <a:p>
            <a:pPr marL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None/>
              <a:defRPr/>
            </a:pPr>
            <a:endPara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None/>
              <a:defRPr/>
            </a:pPr>
            <a:endPara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B0823-2F71-4832-9518-EBF550D22BC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63043325"/>
              </p:ext>
            </p:extLst>
          </p:nvPr>
        </p:nvGraphicFramePr>
        <p:xfrm>
          <a:off x="1907660" y="1240873"/>
          <a:ext cx="5029198" cy="4446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45466"/>
            <a:ext cx="9144000" cy="758515"/>
          </a:xfrm>
        </p:spPr>
        <p:txBody>
          <a:bodyPr/>
          <a:lstStyle/>
          <a:p>
            <a:pPr algn="l"/>
            <a:r>
              <a:rPr lang="en-US" sz="3200" b="1" dirty="0" smtClean="0"/>
              <a:t>Components </a:t>
            </a:r>
            <a:r>
              <a:rPr lang="en-US" sz="3200" b="1" dirty="0"/>
              <a:t>of Enterprise Data </a:t>
            </a:r>
            <a:r>
              <a:rPr lang="en-US" sz="3200" b="1" dirty="0" smtClean="0"/>
              <a:t>Management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" y="685030"/>
            <a:ext cx="9058273" cy="519351"/>
          </a:xfrm>
          <a:prstGeom prst="ellipse">
            <a:avLst/>
          </a:prstGeom>
          <a:solidFill>
            <a:srgbClr val="FFFF00"/>
          </a:solidFill>
          <a:ln w="3175">
            <a:solidFill>
              <a:srgbClr val="00DA63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i="1" dirty="0" smtClean="0"/>
              <a:t>Required  to sustain,adapt,adopt,embed and operationalise data quality management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246222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B0823-2F71-4832-9518-EBF550D22BC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-30485" y="373949"/>
            <a:ext cx="8042275" cy="7478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200" b="1" dirty="0" smtClean="0"/>
              <a:t>As-Is </a:t>
            </a:r>
            <a:br>
              <a:rPr lang="en-GB" sz="3200" b="1" dirty="0" smtClean="0"/>
            </a:br>
            <a:r>
              <a:rPr lang="en-GB" sz="3200" b="1" dirty="0" smtClean="0"/>
              <a:t>Information </a:t>
            </a:r>
            <a:br>
              <a:rPr lang="en-GB" sz="3200" b="1" dirty="0" smtClean="0"/>
            </a:br>
            <a:r>
              <a:rPr lang="en-GB" sz="3200" b="1" dirty="0" smtClean="0"/>
              <a:t>Flow</a:t>
            </a:r>
            <a:endParaRPr lang="en-US" sz="3200" b="1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093" y="0"/>
            <a:ext cx="69249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30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B0823-2F71-4832-9518-EBF550D22BC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42275" cy="7478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200" b="1" dirty="0" smtClean="0"/>
              <a:t>To-Be EDM</a:t>
            </a:r>
            <a:endParaRPr lang="en-US" sz="3200" b="1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0114"/>
            <a:ext cx="9144000" cy="5297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B0823-2F71-4832-9518-EBF550D22BC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42275" cy="7478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200" b="1" dirty="0" smtClean="0"/>
              <a:t>Data Migration &amp; Integration</a:t>
            </a:r>
            <a:endParaRPr lang="en-US" sz="32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54379" y="985652"/>
            <a:ext cx="85324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Data analysis and profiling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Data classification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Data cleansing </a:t>
            </a:r>
            <a:r>
              <a:rPr lang="en-ZA" sz="2000" dirty="0">
                <a:latin typeface="+mn-lt"/>
              </a:rPr>
              <a:t>and </a:t>
            </a:r>
            <a:r>
              <a:rPr lang="en-ZA" sz="2000" dirty="0" smtClean="0">
                <a:latin typeface="+mn-lt"/>
              </a:rPr>
              <a:t>transformation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Data audits, analysis and reconciliation reports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>
                <a:latin typeface="+mn-lt"/>
              </a:rPr>
              <a:t>Migration strategy and </a:t>
            </a:r>
            <a:r>
              <a:rPr lang="en-ZA" sz="2000" dirty="0" smtClean="0">
                <a:latin typeface="+mn-lt"/>
              </a:rPr>
              <a:t>approach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Internal and external sources</a:t>
            </a:r>
          </a:p>
        </p:txBody>
      </p:sp>
    </p:spTree>
    <p:extLst>
      <p:ext uri="{BB962C8B-B14F-4D97-AF65-F5344CB8AC3E}">
        <p14:creationId xmlns:p14="http://schemas.microsoft.com/office/powerpoint/2010/main" val="1524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B0823-2F71-4832-9518-EBF550D22BC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42275" cy="7478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200" b="1" dirty="0" smtClean="0"/>
              <a:t>Master Data Management</a:t>
            </a:r>
            <a:endParaRPr lang="en-US" sz="32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54379" y="985652"/>
            <a:ext cx="853242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Manage </a:t>
            </a:r>
            <a:r>
              <a:rPr lang="en-ZA" sz="2000" dirty="0">
                <a:latin typeface="+mn-lt"/>
              </a:rPr>
              <a:t>multiple business entities</a:t>
            </a:r>
            <a:endParaRPr lang="en-ZA" sz="2000" dirty="0" smtClean="0">
              <a:latin typeface="+mn-lt"/>
            </a:endParaRP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Support </a:t>
            </a:r>
            <a:r>
              <a:rPr lang="en-ZA" sz="2000" dirty="0">
                <a:latin typeface="+mn-lt"/>
              </a:rPr>
              <a:t>best practise data governance policies </a:t>
            </a:r>
            <a:endParaRPr lang="en-ZA" sz="2000" dirty="0" smtClean="0">
              <a:latin typeface="+mn-lt"/>
            </a:endParaRP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Integrate </a:t>
            </a:r>
            <a:r>
              <a:rPr lang="en-ZA" sz="2000" dirty="0">
                <a:latin typeface="+mn-lt"/>
              </a:rPr>
              <a:t>to the GPAA security and reporting </a:t>
            </a:r>
            <a:r>
              <a:rPr lang="en-ZA" sz="2000" dirty="0" smtClean="0">
                <a:latin typeface="+mn-lt"/>
              </a:rPr>
              <a:t>tools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Provide </a:t>
            </a:r>
            <a:r>
              <a:rPr lang="en-ZA" sz="2000" dirty="0">
                <a:latin typeface="+mn-lt"/>
              </a:rPr>
              <a:t>a workflow </a:t>
            </a:r>
            <a:r>
              <a:rPr lang="en-ZA" sz="2000" dirty="0" smtClean="0">
                <a:latin typeface="+mn-lt"/>
              </a:rPr>
              <a:t>capability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Automatic data </a:t>
            </a:r>
            <a:r>
              <a:rPr lang="en-ZA" sz="2000" dirty="0">
                <a:latin typeface="+mn-lt"/>
              </a:rPr>
              <a:t>services </a:t>
            </a:r>
            <a:r>
              <a:rPr lang="en-ZA" sz="2000" dirty="0" smtClean="0">
                <a:latin typeface="+mn-lt"/>
              </a:rPr>
              <a:t>updates based on data model changes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Able </a:t>
            </a:r>
            <a:r>
              <a:rPr lang="en-ZA" sz="2000" dirty="0">
                <a:latin typeface="+mn-lt"/>
              </a:rPr>
              <a:t>to </a:t>
            </a:r>
            <a:r>
              <a:rPr lang="en-ZA" sz="2000" dirty="0" smtClean="0">
                <a:latin typeface="+mn-lt"/>
              </a:rPr>
              <a:t>create </a:t>
            </a:r>
            <a:r>
              <a:rPr lang="en-ZA" sz="2000" dirty="0">
                <a:latin typeface="+mn-lt"/>
              </a:rPr>
              <a:t>a golden record for any data entity </a:t>
            </a:r>
            <a:r>
              <a:rPr lang="en-ZA" sz="2000" dirty="0" smtClean="0">
                <a:latin typeface="+mn-lt"/>
              </a:rPr>
              <a:t>with unmerge functionality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Record history of all changes to data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Reference data within a central repository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Capabilities </a:t>
            </a:r>
            <a:r>
              <a:rPr lang="en-ZA" sz="2000" dirty="0">
                <a:latin typeface="+mn-lt"/>
              </a:rPr>
              <a:t>and functions </a:t>
            </a:r>
            <a:r>
              <a:rPr lang="en-ZA" sz="2000" dirty="0" smtClean="0">
                <a:latin typeface="+mn-lt"/>
              </a:rPr>
              <a:t>as </a:t>
            </a:r>
            <a:r>
              <a:rPr lang="en-ZA" sz="2000" dirty="0">
                <a:latin typeface="+mn-lt"/>
              </a:rPr>
              <a:t>services or </a:t>
            </a:r>
            <a:r>
              <a:rPr lang="en-ZA" sz="2000" dirty="0" smtClean="0">
                <a:latin typeface="+mn-lt"/>
              </a:rPr>
              <a:t>routines</a:t>
            </a:r>
          </a:p>
          <a:p>
            <a:pPr marL="742950" lvl="1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Membership Management</a:t>
            </a:r>
          </a:p>
          <a:p>
            <a:pPr marL="742950" lvl="1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Pensioner Maintenance</a:t>
            </a:r>
          </a:p>
          <a:p>
            <a:pPr marL="742950" lvl="1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Contribution Management</a:t>
            </a:r>
          </a:p>
          <a:p>
            <a:pPr marL="742950" lvl="1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Benefits Processing</a:t>
            </a:r>
          </a:p>
          <a:p>
            <a:pPr marL="742950" lvl="1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Tax Directives</a:t>
            </a:r>
          </a:p>
          <a:p>
            <a:pPr marL="742950" lvl="1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Accounting Maps</a:t>
            </a:r>
          </a:p>
          <a:p>
            <a:pPr marL="742950" lvl="1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Financial </a:t>
            </a:r>
            <a:r>
              <a:rPr lang="en-ZA" sz="2000" dirty="0">
                <a:latin typeface="+mn-lt"/>
              </a:rPr>
              <a:t>Management</a:t>
            </a:r>
            <a:endParaRPr lang="en-ZA" sz="2000" dirty="0" smtClean="0">
              <a:latin typeface="+mn-lt"/>
            </a:endParaRP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ZA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353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B0823-2F71-4832-9518-EBF550D22BC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42275" cy="7478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b="1" dirty="0" smtClean="0"/>
              <a:t>Enterprise Data Model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379" y="985652"/>
            <a:ext cx="853242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Common </a:t>
            </a:r>
            <a:r>
              <a:rPr lang="en-ZA" sz="2000" dirty="0">
                <a:latin typeface="+mn-lt"/>
              </a:rPr>
              <a:t>data objects or entities and their key attributes </a:t>
            </a:r>
            <a:endParaRPr lang="en-ZA" sz="2000" dirty="0" smtClean="0">
              <a:latin typeface="+mn-lt"/>
            </a:endParaRP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>
                <a:latin typeface="+mn-lt"/>
              </a:rPr>
              <a:t>B</a:t>
            </a:r>
            <a:r>
              <a:rPr lang="en-ZA" sz="2000" dirty="0" smtClean="0">
                <a:latin typeface="+mn-lt"/>
              </a:rPr>
              <a:t>usiness </a:t>
            </a:r>
            <a:r>
              <a:rPr lang="en-ZA" sz="2000" dirty="0">
                <a:latin typeface="+mn-lt"/>
              </a:rPr>
              <a:t>and technical </a:t>
            </a:r>
            <a:r>
              <a:rPr lang="en-ZA" sz="2000" dirty="0" smtClean="0">
                <a:latin typeface="+mn-lt"/>
              </a:rPr>
              <a:t>terminology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Metadata </a:t>
            </a:r>
            <a:r>
              <a:rPr lang="en-ZA" sz="2000" dirty="0">
                <a:latin typeface="+mn-lt"/>
              </a:rPr>
              <a:t>function to manage the technical, operational, and business </a:t>
            </a:r>
            <a:r>
              <a:rPr lang="en-ZA" sz="2000" dirty="0" smtClean="0">
                <a:latin typeface="+mn-lt"/>
              </a:rPr>
              <a:t>metadata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>
                <a:latin typeface="+mn-lt"/>
              </a:rPr>
              <a:t>Technical metadata should include legacy platform fields and </a:t>
            </a:r>
            <a:r>
              <a:rPr lang="en-ZA" sz="2000" dirty="0" smtClean="0">
                <a:latin typeface="+mn-lt"/>
              </a:rPr>
              <a:t>definitions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 smtClean="0">
                <a:latin typeface="+mn-lt"/>
              </a:rPr>
              <a:t>Operational </a:t>
            </a:r>
            <a:r>
              <a:rPr lang="en-ZA" sz="2000" dirty="0">
                <a:latin typeface="+mn-lt"/>
              </a:rPr>
              <a:t>metadata should include data transfers, movement, and </a:t>
            </a:r>
            <a:r>
              <a:rPr lang="en-ZA" sz="2000" dirty="0" smtClean="0">
                <a:latin typeface="+mn-lt"/>
              </a:rPr>
              <a:t>mapping</a:t>
            </a:r>
          </a:p>
          <a:p>
            <a:pPr marL="285750" indent="-285750"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ZA" sz="2000" dirty="0">
                <a:latin typeface="+mn-lt"/>
              </a:rPr>
              <a:t>B</a:t>
            </a:r>
            <a:r>
              <a:rPr lang="en-ZA" sz="2000" dirty="0" smtClean="0">
                <a:latin typeface="+mn-lt"/>
              </a:rPr>
              <a:t>usiness </a:t>
            </a:r>
            <a:r>
              <a:rPr lang="en-ZA" sz="2000" dirty="0">
                <a:latin typeface="+mn-lt"/>
              </a:rPr>
              <a:t>metadata encompasses business glossary and the common vocabulary.</a:t>
            </a:r>
          </a:p>
        </p:txBody>
      </p:sp>
    </p:spTree>
    <p:extLst>
      <p:ext uri="{BB962C8B-B14F-4D97-AF65-F5344CB8AC3E}">
        <p14:creationId xmlns:p14="http://schemas.microsoft.com/office/powerpoint/2010/main" val="153815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PAA Template full 2011">
  <a:themeElements>
    <a:clrScheme name="GPAA Greens">
      <a:dk1>
        <a:sysClr val="windowText" lastClr="000000"/>
      </a:dk1>
      <a:lt1>
        <a:sysClr val="window" lastClr="FFFFFF"/>
      </a:lt1>
      <a:dk2>
        <a:srgbClr val="323232"/>
      </a:dk2>
      <a:lt2>
        <a:srgbClr val="E8F2E6"/>
      </a:lt2>
      <a:accent1>
        <a:srgbClr val="8DC182"/>
      </a:accent1>
      <a:accent2>
        <a:srgbClr val="274220"/>
      </a:accent2>
      <a:accent3>
        <a:srgbClr val="50771B"/>
      </a:accent3>
      <a:accent4>
        <a:srgbClr val="4E8542"/>
      </a:accent4>
      <a:accent5>
        <a:srgbClr val="354F12"/>
      </a:accent5>
      <a:accent6>
        <a:srgbClr val="8DC182"/>
      </a:accent6>
      <a:hlink>
        <a:srgbClr val="6B9F25"/>
      </a:hlink>
      <a:folHlink>
        <a:srgbClr val="354F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26686</TotalTime>
  <Words>554</Words>
  <Application>Microsoft Office PowerPoint</Application>
  <PresentationFormat>On-screen Show (4:3)</PresentationFormat>
  <Paragraphs>119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GPAA Template full 2011</vt:lpstr>
      <vt:lpstr>The GPAA  RFP to implement Enterprise Data Management</vt:lpstr>
      <vt:lpstr>Discussion Points</vt:lpstr>
      <vt:lpstr>Introduction</vt:lpstr>
      <vt:lpstr>Components of Enterprise Data Management</vt:lpstr>
      <vt:lpstr>As-Is  Information  Flow</vt:lpstr>
      <vt:lpstr>To-Be EDM</vt:lpstr>
      <vt:lpstr>Data Migration &amp; Integration</vt:lpstr>
      <vt:lpstr>Master Data Management</vt:lpstr>
      <vt:lpstr>Enterprise Data Model</vt:lpstr>
      <vt:lpstr>Data Quality Monitoring</vt:lpstr>
      <vt:lpstr>Architectural Requirements</vt:lpstr>
      <vt:lpstr>Architectural Requirements cont.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Puleng Baloyi</dc:creator>
  <cp:lastModifiedBy>Gunther Fashing</cp:lastModifiedBy>
  <cp:revision>1375</cp:revision>
  <dcterms:created xsi:type="dcterms:W3CDTF">2011-01-19T04:35:19Z</dcterms:created>
  <dcterms:modified xsi:type="dcterms:W3CDTF">2015-06-23T13:23:39Z</dcterms:modified>
</cp:coreProperties>
</file>